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84" r:id="rId4"/>
    <p:sldId id="28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3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6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6:55:0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64 24575,'264'-17'0,"15"0"0,164 18 0,-441-1 0,0 0 0,0 0 0,0 0 0,0 0 0,0 0 0,1 0 0,-1 1 0,0-1 0,0 1 0,0-1 0,0 1 0,0 0 0,-1 0 0,1 0 0,0 0 0,0 0 0,0 0 0,1 2 0,-3-3 0,0 1 0,1-1 0,-1 1 0,0-1 0,0 1 0,0-1 0,0 1 0,0-1 0,1 1 0,-1 0 0,0-1 0,0 1 0,-1-1 0,1 1 0,0-1 0,0 1 0,0-1 0,0 1 0,0-1 0,-1 1 0,1 0 0,0-1 0,0 1 0,-1-1 0,-18 19 0,-8-1 0,0-1 0,-1-2 0,-1-1 0,0-1 0,-57 16 0,66-25 0,0-1 0,0-1 0,-30 0 0,32-3 0,0 2 0,-1 0 0,1 2 0,-26 6 0,33-4 0,12-1 0,23 1 0,34-1 0,-40-4 0,-20 0 0,-35 0 0,-45-2 0,6 0 0,-102 11 0,135 2 0,43-11 0,-1 0 0,1 0 0,0 0 0,0 0 0,0 0 0,0 0 0,0 1 0,-1-1 0,1 0 0,0 0 0,0 0 0,0 0 0,0 0 0,0 0 0,0 0 0,-1 0 0,1 0 0,0 1 0,0-1 0,0 0 0,0 0 0,0 0 0,0 0 0,0 0 0,0 1 0,0-1 0,0 0 0,-1 0 0,1 0 0,0 0 0,0 0 0,0 1 0,0-1 0,0 0 0,0 0 0,0 0 0,0 0 0,0 1 0,0-1 0,1 0 0,-1 0 0,0 0 0,0 0 0,0 1 0,0-1 0,0 0 0,0 0 0,0 0 0,0 0 0,0 0 0,0 0 0,0 1 0,1-1 0,-1 0 0,0 0 0,23 5 0,3-2 0,0-1 0,0-1 0,0-2 0,42-5 0,-67 6 0,0 0 0,0 0 0,0 0 0,-1 0 0,1 0 0,0 0 0,0 0 0,0 0 0,0-1 0,-1 1 0,1 0 0,0-1 0,0 1 0,-1 0 0,1-1 0,0 1 0,-1-1 0,1 1 0,0-1 0,-1 1 0,1-1 0,-1 1 0,1-1 0,-1 0 0,1 0 0,-18-7 0,-36 1 0,-81 1 0,132 2 0,13-2 0,23-8 0,-22 9 0,6-8 0,-18 13 0,0-1 0,0 1 0,0 0 0,0-1 0,0 1 0,0 0 0,0-1 0,0 1 0,0 0 0,0-1 0,0 1 0,0 0 0,0-1 0,0 1 0,-1 0 0,1 0 0,0-1 0,0 1 0,0 0 0,-1 0 0,1-1 0,0 1 0,0 0 0,0 0 0,-1-1 0,1 1 0,0 0 0,-1 0 0,1 0 0,0 0 0,-1-1 0,1 1 0,0 0 0,-1 0 0,-41-9 0,28 7 0,18-1 0,49-7 0,-50 10 0,1-1 0,-1 0 0,0 0 0,1-1 0,-1 1 0,0-1 0,0 0 0,0 0 0,0 0 0,0 0 0,0 0 0,3-4 0,-6 6 0,1-1 0,-1 1 0,0 0 0,0-1 0,0 1 0,0 0 0,0 0 0,0-1 0,0 1 0,1 0 0,-1-1 0,0 1 0,0 0 0,0 0 0,0-1 0,0 1 0,0 0 0,0-1 0,-1 1 0,1 0 0,0-1 0,0 1 0,0 0 0,0 0 0,0-1 0,0 1 0,0 0 0,-1 0 0,1-1 0,0 1 0,0 0 0,0 0 0,-1-1 0,1 1 0,0 0 0,0 0 0,-1 0 0,1 0 0,0-1 0,-1 1 0,-18-7 0,-19 2 0,24 4 0,0 1 0,0 0 0,0 1 0,0 1 0,1 0 0,-1 0 0,0 2 0,-17 6 0,32-7 0,8-2 0,13-2 0,-22 1 0,45-12 0,-35 5 0,-33 1 0,14 5 0,0 1 0,1 0 0,-1 1 0,0 0 0,1 0 0,-1 0 0,1 1 0,-9 3 0,17-5 0,0 0 0,-1 0 0,1 0 0,0 0 0,0 0 0,-1 0 0,1 0 0,0 0 0,-1 0 0,1 0 0,0 0 0,0 1 0,-1-1 0,1 0 0,0 0 0,0 0 0,-1 0 0,1 0 0,0 1 0,0-1 0,-1 0 0,1 0 0,0 0 0,0 0 0,0 1 0,0-1 0,-1 0 0,1 0 0,0 1 0,0-1 0,0 0 0,0 0 0,0 1 0,0-1 0,0 0 0,-1 1 0,1-1 0,0 0 0,0 0 0,0 1 0,0-1 0,0 0 0,0 1 0,0-1 0,1 1 0,14 5 0,27-2 0,-32-4 0,-1-1 0,0 0 0,0 0 0,18-5 0,-27 6 0,0 0 0,0 0 0,0 0 0,0 0 0,-1 0 0,1-1 0,0 1 0,0 0 0,0 0 0,0 0 0,0 0 0,0 0 0,0 0 0,0 0 0,0 0 0,0 0 0,0 0 0,0 0 0,0 0 0,0 0 0,0 0 0,0 0 0,0-1 0,0 1 0,0 0 0,0 0 0,-1 0 0,1 0 0,0 0 0,0 0 0,0 0 0,0 0 0,0 0 0,1 0 0,-1-1 0,0 1 0,0 0 0,0 0 0,0 0 0,0 0 0,0 0 0,0 0 0,0 0 0,0 0 0,0 0 0,0 0 0,0 0 0,0-1 0,-17 0 0,-24 3 0,-11 5 0,-52 15 0,83-13 0,35-3 0,35-3 0,-49-3 0,25 1 0,-13 0 0,1 0 0,-1-1 0,0 0 0,0 0 0,0-2 0,0 1 0,0-2 0,0 1 0,11-6 0,-23 8 0,1 0 0,-1 0 0,0 0 0,0 0 0,0-1 0,0 1 0,0 0 0,1 0 0,-1 0 0,0 0 0,0-1 0,0 1 0,0 0 0,0 0 0,0 0 0,0-1 0,0 1 0,0 0 0,0 0 0,0 0 0,0-1 0,0 1 0,0 0 0,0 0 0,0 0 0,0-1 0,0 1 0,0 0 0,0 0 0,0 0 0,0-1 0,0 1 0,0 0 0,0 0 0,0 0 0,-1 0 0,1-1 0,0 1 0,0 0 0,0 0 0,0 0 0,0 0 0,-1 0 0,1-1 0,0 1 0,0 0 0,0 0 0,-1 0 0,1 0 0,0 0 0,0 0 0,0 0 0,-1 0 0,1 0 0,0 0 0,0 0 0,0 0 0,-1 0 0,1 0 0,0 0 0,0 0 0,0 0 0,-1 0 0,1 0 0,0 0 0,0 0 0,-1 0 0,-18-4 0,1 3 0,1 1 0,-1 1 0,1 0 0,0 1 0,-1 1 0,1 1 0,0 0 0,1 1 0,-1 1 0,-18 9 0,33-14 0,1-1 0,-1 1 0,1 0 0,0-1 0,-1 1 0,1 0 0,0 0 0,-1 0 0,1 0 0,0 0 0,0 1 0,0-1 0,0 0 0,0 0 0,0 1 0,0-1 0,0 2 0,1-2 0,0-1 0,0 1 0,1-1 0,-1 1 0,0-1 0,1 1 0,-1-1 0,0 1 0,1-1 0,-1 1 0,0-1 0,1 1 0,-1-1 0,1 0 0,-1 1 0,1-1 0,-1 0 0,1 1 0,-1-1 0,1 0 0,0 0 0,-1 1 0,1-1 0,-1 0 0,1 0 0,-1 0 0,1 0 0,0 0 0,57 4 0,-12-9 0,-1-2 0,82-24 0,10-2 0,-45 21 0,-60 8 0,61-12 0,-173 8 0,-100 10 0,303-3 0,177-23 0,-297 23 0,3 1 0,0-1 0,0 0 0,0 0 0,0-1 0,-1 1 0,1-2 0,0 1 0,8-5 0,-14 7 0,0 0 0,0 0 0,0 0 0,0 0 0,0 0 0,0 0 0,0-1 0,1 1 0,-1 0 0,0 0 0,0 0 0,0 0 0,0 0 0,0-1 0,0 1 0,0 0 0,0 0 0,0 0 0,0 0 0,0-1 0,0 1 0,0 0 0,0 0 0,0 0 0,0 0 0,0-1 0,0 1 0,0 0 0,0 0 0,0 0 0,0 0 0,0-1 0,0 1 0,0 0 0,-1 0 0,1 0 0,0 0 0,0 0 0,0-1 0,0 1 0,0 0 0,0 0 0,0 0 0,-1 0 0,1 0 0,0 0 0,0 0 0,0 0 0,0 0 0,-1-1 0,1 1 0,-15-5 0,-16-1 0,13 5 0,1 1 0,-1 1 0,1 0 0,0 1 0,-1 1 0,1 1 0,0 1 0,0 0 0,-29 14 0,35-11 0,13-2 0,26 1 0,50-3 0,-76-4 0,144-4 0,-124 3 0,0-2 0,0 0 0,-1-2 0,33-11 0,-38 7 0,-21 2 0,-28 1 0,9 7 0,0 2 0,0 0 0,-28 7 0,43-8 0,1 0 0,-1 1 0,1 0 0,-1 0 0,1 1 0,0 0 0,0 1 0,1-1 0,-1 2 0,1-1 0,-11 11 0,18-15 0,-1-1 0,0 1 0,1-1 0,-1 1 0,1-1 0,0 1 0,-1 0 0,1-1 0,-1 1 0,1 0 0,0-1 0,-1 1 0,1 0 0,0 0 0,0-1 0,0 1 0,0 0 0,0 0 0,0-1 0,-1 1 0,2 0 0,-1 0 0,0 0 0,0-1 0,0 1 0,0 0 0,0 0 0,1-1 0,-1 1 0,0 0 0,1-1 0,-1 1 0,0 0 0,1 0 0,1 1 0,0-1 0,0 1 0,0-1 0,1 0 0,-1 0 0,0 0 0,0 0 0,1 0 0,-1 0 0,5 1 0,59 4 0,-53-6 0,-1-1 0,1 0 0,0-1 0,-1-1 0,0 1 0,1-2 0,22-9 0,-30 7 0,8 2 0,240 5 0,-259 0 0,-17 1 0,1 1 0,-35 10 0,85-19 0,-13 3 0,1 0 0,-1-1 0,0-1 0,0 0 0,17-9 0,-31 14 0,-1 0 0,1-1 0,0 1 0,0-1 0,0 1 0,0-1 0,0 0 0,0 1 0,-1-1 0,1 0 0,0 0 0,0 1 0,-1-1 0,1 0 0,-1 0 0,1 0 0,-1 0 0,1 0 0,-1 0 0,1 0 0,-1 0 0,0 0 0,1-1 0,-2 1 0,1 0 0,-1 1 0,1-1 0,-1 0 0,1 0 0,-1 1 0,1-1 0,-1 0 0,0 1 0,1-1 0,-1 1 0,0-1 0,1 1 0,-1-1 0,0 1 0,0-1 0,0 1 0,1 0 0,-1-1 0,-2 1 0,-52-10 0,-174 8 0,242 3 0,-15-1 0,-27 0 0,9 0 0,57 0 0,-15 0 0,3 0 0,-39 0 0,-76-1 0,10-1 0,0 3 0,0 4 0,-84 16 0,284-13 0,-87-7 0,-22 0 0,0 0 0,-1 0 0,1-1 0,0-1 0,-1 0 0,1-1 0,0 0 0,-1 0 0,19-7 0,-29 9 0,0-1 0,1 1 0,-1 0 0,0 0 0,0 0 0,0 0 0,0-1 0,0 1 0,0 0 0,0 0 0,0 0 0,0-1 0,0 1 0,0 0 0,0 0 0,0-1 0,0 1 0,0 0 0,0 0 0,0 0 0,0-1 0,0 1 0,0 0 0,0 0 0,0 0 0,0-1 0,0 1 0,0 0 0,0 0 0,0 0 0,-1-1 0,1 1 0,0 0 0,0 0 0,0 0 0,0 0 0,0 0 0,-1-1 0,1 1 0,0 0 0,0 0 0,0 0 0,-1 0 0,1 0 0,0 0 0,0 0 0,0 0 0,-1 0 0,1 0 0,0 0 0,0 0 0,0 0 0,-1 0 0,1 0 0,0 0 0,0 0 0,-1 0 0,1 0 0,0 0 0,-19-4 0,-41-1 0,-1 3 0,0 2 0,1 4 0,-117 21 0,169-24 0,-72 18 0,80-19 0,0 0 0,0 0 0,0 0 0,-1 0 0,1 0 0,0 0 0,0 0 0,0 0 0,0 0 0,-1 0 0,1 0 0,0 0 0,0 0 0,0 0 0,0 0 0,-1 0 0,1 0 0,0 0 0,0 0 0,0 0 0,0 0 0,0 0 0,0 1 0,-1-1 0,1 0 0,0 0 0,0 0 0,0 0 0,0 0 0,0 0 0,0 0 0,0 1 0,-1-1 0,1 0 0,0 0 0,0 0 0,0 0 0,0 0 0,0 1 0,0-1 0,0 0 0,0 0 0,0 0 0,0 0 0,0 1 0,0-1 0,0 0 0,0 0 0,0 0 0,0 0 0,0 0 0,0 1 0,0-1 0,0 0 0,0 0 0,0 0 0,1 0 0,-1 0 0,0 1 0,0-1 0,0 0 0,0 0 0,0 0 0,0 0 0,16 5 0,25-2 0,26-7 0,0-3 0,-1-2 0,0-4 0,-1-2 0,79-30 0,-107 28 0,-26 7 0,-11 10 0,-1-1 0,1 1 0,0-1 0,0 1 0,0 0 0,-1-1 0,1 1 0,0 0 0,0-1 0,-1 1 0,1 0 0,0 0 0,-1-1 0,1 1 0,0 0 0,-1 0 0,1 0 0,-1-1 0,1 1 0,0 0 0,-1 0 0,1 0 0,-1 0 0,1 0 0,0 0 0,-1 0 0,1 0 0,-1 0 0,1 0 0,0 0 0,-1 0 0,1 0 0,-1 0 0,-23 0 0,1 1 0,-1 2 0,1 0 0,-39 10 0,4 0 0,15-6 0,14-3 0,1 2 0,-51 16 0,79-22 0,-1 0 0,1 0 0,-1 0 0,1 0 0,0 0 0,-1 0 0,1 0 0,-1 0 0,1 0 0,-1 1 0,1-1 0,-1 0 0,1 0 0,-1 0 0,1 1 0,0-1 0,-1 0 0,1 1 0,0-1 0,-1 0 0,1 1 0,0-1 0,-1 1 0,1-1 0,0 0 0,0 1 0,-1-1 0,1 1 0,0-1 0,0 1 0,0-1 0,0 1 0,0 0 0,15 5 0,33-1 0,365-2 0,-224-5 0,-300 0 0,-186 5 0,291-3 0,0 0 0,0 0 0,1 1 0,-1 0 0,0 0 0,0 1 0,1 0 0,-8 3 0,11 1 0,12-1 0,14 0 0,163-1 0,-157-5 0,-64 1-116,-14-1-509,-70 8 1,77 0-6202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7:05:18.029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7:05:20.015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1 0 24575,'2099'0'0,"-2065"2"0,0 1 0,35 9 0,49 3 0,197-15 0,47 2 0,-152 27-1365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6:55:38.073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20 132 24575,'0'0'0,"-1"0"0,0 0 0,0 0 0,1 0 0,-1 0 0,0 0 0,1 0 0,-1 0 0,0-1 0,0 1 0,1 0 0,-1 0 0,0-1 0,1 1 0,-1 0 0,0-1 0,1 1 0,-1 0 0,1-1 0,-1 1 0,1-1 0,-1 1 0,1-1 0,-1 1 0,1-1 0,-1 0 0,1 1 0,0-1 0,-1 0 0,1 1 0,0-1 0,-1 0 0,1 1 0,0-1 0,0 0 0,0 1 0,0-1 0,0 0 0,0 0 0,0 1 0,0-1 0,0 0 0,0 0 0,0 1 0,0-1 0,0 0 0,1 1 0,-1-2 0,1 0 0,0 0 0,-1 0 0,1 0 0,0 1 0,0-1 0,0 0 0,0 1 0,1-1 0,-1 0 0,0 1 0,1-1 0,-1 1 0,1 0 0,-1 0 0,1-1 0,0 1 0,-1 0 0,3-1 0,58-15 0,109-17 0,-104 23 0,13 2 0,1 3 0,135 7 0,-72 2 0,-95-5-64,-29 1-196,0 0-1,0 2 1,0 0 0,34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6:57:11.850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6:57:13.84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67 24575,'21'-12'0,"19"-1"0,28 0 0,-17 3 0,0 2 0,69-1 0,-8 7 0,156 6 0,-191 11 0,7 0 0,-40-10 36,1 2-1,51 15 0,10 2-1506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6:57:45.65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0 24575,'478'0'0,"-444"2"0,0 2 0,45 10 0,-4-1 0,-3 0 0,-38-6 0,51 4 0,65 10 0,-79-9 0,0 2 0,-45-8 0,0-1 0,42 2 0,381-33 0,39 17 0,-286 12 0,437-4 0,-609 0 23,-1-3 0,0 0 0,0-2 0,33-11 0,44-8-1503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6:59:33.659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6:59:36.073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0 24575,'1430'0'-1365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7:01:02.782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4T17:01:04.830"/>
    </inkml:context>
    <inkml:brush xml:id="br0">
      <inkml:brushProperty name="width" value="0.2" units="cm"/>
      <inkml:brushProperty name="height" value="0.2" units="cm"/>
      <inkml:brushProperty name="color" value="#849398"/>
    </inkml:brush>
  </inkml:definitions>
  <inkml:trace contextRef="#ctx0" brushRef="#br0">0 97 24575,'190'-16'0,"-126"8"0,66-1 0,-89 7 0,79-14 0,-28 2 0,-4 1 0,-42 5 0,75-2 0,132 11-1365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1D2B3A-6DEB-8421-3B7D-19954EE48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3836597-16F8-4A88-844F-D2CC07F72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80CE50-936C-67D3-AA5B-95D0798B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9670D5D-D814-8A19-E017-0577326B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333235-8EA2-34B8-5ED4-322812F5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00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CFFCC1-6AD9-33D2-4AAA-EA14F394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FD6B1B5-4208-913F-CAF2-C4E7946A9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F77E94-3A59-3135-5A1C-BAB60F52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424371-237F-5FA9-FDC9-B92EAE0E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E4C8F8-34DA-DCB9-9111-41299B06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75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30F4289-9E6F-B219-37D1-EC70BE826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51C801-6A0B-C271-1636-688EA9F93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A2A183-D34E-8C4E-D322-5CBA8D57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DEA479-0335-4DAD-2BCE-58DFDCA8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C21833-4A28-E2FF-7ECC-759CDAD4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65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3CD8C1-9A19-DC31-38F0-BE6757AF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30387A-249E-23D6-E09C-9D32ECBD9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A351FF-EE3A-7118-156D-48ABD376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B9A292-C266-0E97-237B-6844A600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C3EF65-461D-4F1C-E4F2-2884C66C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74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3712BC-3FE8-C247-4450-722FED55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05A32CD-2BDB-DF74-09B5-9AF723B9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B290CD-FEC3-A40B-8DD8-6B4172CB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C7C147-5323-2BC9-8DE3-B8AAFFC8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B557FE-C009-8522-6CD6-02EA4F1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16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4F459C-BC8A-F38B-1DCA-B71B2D3D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26C8D8-9A35-B9E4-CDBC-8B557741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76B1B3A-E6EC-E7C9-F931-F0DD0EB0C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9567F3F-EAAE-FFAF-832D-FB1C35AC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04622C-009C-838C-E8C2-12627E27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CBB596D-3DD7-BF1D-902A-1A246598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528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713AC0-01C0-32A4-7103-26FD0EB8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2BFD5FB-79E1-4D43-57F6-E1FD1CD5C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DEF495-3BC7-8857-51F9-D660E84A5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4035345-0F19-1A39-5691-92EB754A7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4956345-D8EC-8C3F-60FB-0C37B65C3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9B44BBE-44CB-EA5E-73D9-8A6DA9AE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55D2952-4327-3852-5DEB-3E12BB3B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5546A8D-AB1B-D5D6-359D-D95F3AF3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25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752186-5DFE-E718-C47A-5F49EAE1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DC9C403-DD58-7FF1-B247-56E5CDC9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AAB89-5B55-4099-4606-638BAFDF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FFE8FE8-FC6E-FD9B-7928-6368BFFD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56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3644D45-D132-E092-9446-EFA8E30A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2C8D339-FC6A-3662-1651-782A1DEE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193512A-FE04-78F7-F55E-C4CDDB3A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911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D22072-D09C-7906-809D-AF45B540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0D8B1C-076E-F7E7-987C-40E9FA4B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3C0B1F-3453-DC1B-7423-320CD54B7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0BDB50-BC0B-92D9-BB41-5D5BDDC1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23CD61C-12C7-18AE-A50A-86A9660E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06867D-8FFD-B65E-851E-FCEA21A9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40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A5E15B-A771-E559-7CC4-978A5CF7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F5A6D1F-0104-7CA4-D02B-3D5171B2B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25AA2D5-E6EE-967A-688C-3902DF3C1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4AFF5E0-BD5D-8539-8D60-C180DE12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2FDC4B-38C7-AD30-44CB-7C8F5EFC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6DBE515-5EE9-E6AC-ACD7-7430DE9F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570529C-99FC-D346-BE58-79DC3471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B227E2B-523B-BA82-79C4-3CB5B5EA4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04C87C-CAD2-591B-37E8-E1E1AB387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9FF53-CA98-467E-A665-701709A882DF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47C6DD-9CC7-A5F4-F529-5449DB5C8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7DF834-70CA-619A-53D7-572F6E81E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D21B3-8F32-430B-A08E-7BCD9DC8BE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19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students.duth.gr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1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.duth.gr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.duth.gr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61707-A2B4-523B-C3D9-5FC2828E5996}"/>
              </a:ext>
            </a:extLst>
          </p:cNvPr>
          <p:cNvSpPr txBox="1"/>
          <p:nvPr/>
        </p:nvSpPr>
        <p:spPr>
          <a:xfrm>
            <a:off x="2336482" y="209774"/>
            <a:ext cx="7519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Πως να κάνω δήλωση μαθημάτων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2A340-76AC-6738-96DC-317B70E566B2}"/>
              </a:ext>
            </a:extLst>
          </p:cNvPr>
          <p:cNvSpPr txBox="1"/>
          <p:nvPr/>
        </p:nvSpPr>
        <p:spPr>
          <a:xfrm>
            <a:off x="1559018" y="1241190"/>
            <a:ext cx="93611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500" dirty="0"/>
              <a:t>Η δήλωση μαθημάτων γίνεται ηλεκτρονικά στη σελίδα </a:t>
            </a:r>
            <a:r>
              <a:rPr lang="en-US" sz="2500" b="1" dirty="0">
                <a:hlinkClick r:id="rId2" action="ppaction://hlinkfile"/>
              </a:rPr>
              <a:t>students.duth.gr</a:t>
            </a:r>
            <a:r>
              <a:rPr lang="en-US" sz="2500" b="1" dirty="0"/>
              <a:t> </a:t>
            </a:r>
            <a:r>
              <a:rPr lang="el-GR" sz="2500" dirty="0"/>
              <a:t>ΚΑΘΕ εξάμηνο σε ημερομηνίες που ανακοινώνονται από τη Γραμματεία του τμήματος.</a:t>
            </a:r>
          </a:p>
          <a:p>
            <a:pPr algn="ctr"/>
            <a:endParaRPr lang="el-GR" sz="3200" b="1" dirty="0">
              <a:effectLst/>
            </a:endParaRPr>
          </a:p>
          <a:p>
            <a:pPr algn="ctr"/>
            <a:r>
              <a:rPr lang="el-GR" sz="3200" b="1" dirty="0">
                <a:effectLst/>
              </a:rPr>
              <a:t>Αποκλειστική προθεσμία δήλωσης μαθημάτων</a:t>
            </a:r>
          </a:p>
          <a:p>
            <a:pPr algn="ctr"/>
            <a:r>
              <a:rPr lang="el-GR" sz="3200" b="1" dirty="0">
                <a:effectLst/>
              </a:rPr>
              <a:t>χειμερινού εξαμήνου ακαδημαϊκού έτους 2022-2023</a:t>
            </a:r>
          </a:p>
          <a:p>
            <a:pPr algn="ctr"/>
            <a:r>
              <a:rPr lang="el-GR" sz="3200" b="1" dirty="0">
                <a:solidFill>
                  <a:srgbClr val="FF0000"/>
                </a:solidFill>
                <a:effectLst/>
              </a:rPr>
              <a:t>από τη Δευτέρα 7.11.2022 έως και </a:t>
            </a:r>
            <a:br>
              <a:rPr lang="el-GR" sz="3200" b="1" dirty="0">
                <a:solidFill>
                  <a:srgbClr val="FF0000"/>
                </a:solidFill>
                <a:effectLst/>
              </a:rPr>
            </a:br>
            <a:r>
              <a:rPr lang="el-GR" sz="3200" b="1" dirty="0">
                <a:solidFill>
                  <a:srgbClr val="FF0000"/>
                </a:solidFill>
                <a:effectLst/>
              </a:rPr>
              <a:t>τη Δευτέρα 14.11.2022</a:t>
            </a:r>
            <a:endParaRPr lang="el-GR" sz="3200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3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500" dirty="0"/>
              <a:t>Αν δεν δηλωθούν μαθήματα μέσα στις συγκεκριμένες ημερομηνίες που έχουν ανακοινωθεί, ο φοιτητής/φοιτήτρια δεν μπορεί να εξεταστεί στα μαθήματα του εξαμήνου.</a:t>
            </a:r>
          </a:p>
        </p:txBody>
      </p:sp>
      <p:sp>
        <p:nvSpPr>
          <p:cNvPr id="4" name="Πλαίσιο 3">
            <a:extLst>
              <a:ext uri="{FF2B5EF4-FFF2-40B4-BE49-F238E27FC236}">
                <a16:creationId xmlns:a16="http://schemas.microsoft.com/office/drawing/2014/main" id="{8D35D090-8D08-69F0-572E-CC90EE85E301}"/>
              </a:ext>
            </a:extLst>
          </p:cNvPr>
          <p:cNvSpPr/>
          <p:nvPr/>
        </p:nvSpPr>
        <p:spPr>
          <a:xfrm>
            <a:off x="11887200" y="6565725"/>
            <a:ext cx="148590" cy="18940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45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5DA771-56CC-68EB-412C-EA258C4C9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00" b="5500"/>
          <a:stretch/>
        </p:blipFill>
        <p:spPr>
          <a:xfrm>
            <a:off x="609600" y="1165860"/>
            <a:ext cx="10972800" cy="5314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85C3C8-B9D7-A41C-A04E-5604AB95F02F}"/>
              </a:ext>
            </a:extLst>
          </p:cNvPr>
          <p:cNvSpPr txBox="1"/>
          <p:nvPr/>
        </p:nvSpPr>
        <p:spPr>
          <a:xfrm>
            <a:off x="8171130" y="377190"/>
            <a:ext cx="3847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FF0000"/>
                </a:solidFill>
              </a:rPr>
              <a:t>Πατάτε «</a:t>
            </a:r>
            <a:r>
              <a:rPr lang="el-GR" sz="3000" b="1" dirty="0">
                <a:solidFill>
                  <a:srgbClr val="FF0000"/>
                </a:solidFill>
              </a:rPr>
              <a:t>ΥΠΟΒΟΛΗ</a:t>
            </a:r>
            <a:r>
              <a:rPr lang="el-GR" sz="3000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2" name="Πλαίσιο 1">
            <a:extLst>
              <a:ext uri="{FF2B5EF4-FFF2-40B4-BE49-F238E27FC236}">
                <a16:creationId xmlns:a16="http://schemas.microsoft.com/office/drawing/2014/main" id="{9354E083-29CB-250C-F72B-C2AF48879BEF}"/>
              </a:ext>
            </a:extLst>
          </p:cNvPr>
          <p:cNvSpPr/>
          <p:nvPr/>
        </p:nvSpPr>
        <p:spPr>
          <a:xfrm>
            <a:off x="8503920" y="1226205"/>
            <a:ext cx="3182340" cy="5631795"/>
          </a:xfrm>
          <a:prstGeom prst="frame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8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F86ACE-0683-BF11-3832-A30CA6959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7" b="5666"/>
          <a:stretch/>
        </p:blipFill>
        <p:spPr>
          <a:xfrm>
            <a:off x="609600" y="1143000"/>
            <a:ext cx="10972800" cy="5326380"/>
          </a:xfrm>
          <a:prstGeom prst="rect">
            <a:avLst/>
          </a:prstGeom>
        </p:spPr>
      </p:pic>
      <p:sp>
        <p:nvSpPr>
          <p:cNvPr id="5" name="Πλαίσιο 4">
            <a:extLst>
              <a:ext uri="{FF2B5EF4-FFF2-40B4-BE49-F238E27FC236}">
                <a16:creationId xmlns:a16="http://schemas.microsoft.com/office/drawing/2014/main" id="{580C25B0-35FE-4A77-2179-533A51297067}"/>
              </a:ext>
            </a:extLst>
          </p:cNvPr>
          <p:cNvSpPr/>
          <p:nvPr/>
        </p:nvSpPr>
        <p:spPr>
          <a:xfrm>
            <a:off x="2914649" y="985838"/>
            <a:ext cx="6486525" cy="3586162"/>
          </a:xfrm>
          <a:prstGeom prst="fra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6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470B7FA-B6B6-51AA-D789-EF6D3963D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66" b="5500"/>
          <a:stretch/>
        </p:blipFill>
        <p:spPr>
          <a:xfrm>
            <a:off x="609600" y="1177290"/>
            <a:ext cx="10972800" cy="5303520"/>
          </a:xfrm>
          <a:prstGeom prst="rect">
            <a:avLst/>
          </a:prstGeom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D52536BA-AF33-F48A-9009-234E556909C0}"/>
              </a:ext>
            </a:extLst>
          </p:cNvPr>
          <p:cNvGrpSpPr/>
          <p:nvPr/>
        </p:nvGrpSpPr>
        <p:grpSpPr>
          <a:xfrm>
            <a:off x="2365470" y="2651400"/>
            <a:ext cx="1167120" cy="23400"/>
            <a:chOff x="2365470" y="2651400"/>
            <a:chExt cx="1167120" cy="2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Γραφή 3">
                  <a:extLst>
                    <a:ext uri="{FF2B5EF4-FFF2-40B4-BE49-F238E27FC236}">
                      <a16:creationId xmlns:a16="http://schemas.microsoft.com/office/drawing/2014/main" id="{4E2F8734-B4BE-EB16-98D4-2C473A41F294}"/>
                    </a:ext>
                  </a:extLst>
                </p14:cNvPr>
                <p14:cNvContentPartPr/>
                <p14:nvPr/>
              </p14:nvContentPartPr>
              <p14:xfrm>
                <a:off x="2434230" y="2674440"/>
                <a:ext cx="360" cy="360"/>
              </p14:xfrm>
            </p:contentPart>
          </mc:Choice>
          <mc:Fallback xmlns="">
            <p:pic>
              <p:nvPicPr>
                <p:cNvPr id="4" name="Γραφή 3">
                  <a:extLst>
                    <a:ext uri="{FF2B5EF4-FFF2-40B4-BE49-F238E27FC236}">
                      <a16:creationId xmlns:a16="http://schemas.microsoft.com/office/drawing/2014/main" id="{4E2F8734-B4BE-EB16-98D4-2C473A41F29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8230" y="26384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9B97FAE4-057F-7818-DBCC-1F58033653AB}"/>
                    </a:ext>
                  </a:extLst>
                </p14:cNvPr>
                <p14:cNvContentPartPr/>
                <p14:nvPr/>
              </p14:nvContentPartPr>
              <p14:xfrm>
                <a:off x="2365470" y="2651400"/>
                <a:ext cx="1167120" cy="23040"/>
              </p14:xfrm>
            </p:contentPart>
          </mc:Choice>
          <mc:Fallback xmlns=""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9B97FAE4-057F-7818-DBCC-1F58033653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9830" y="2615400"/>
                  <a:ext cx="1238760" cy="94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Πλαίσιο 1">
            <a:extLst>
              <a:ext uri="{FF2B5EF4-FFF2-40B4-BE49-F238E27FC236}">
                <a16:creationId xmlns:a16="http://schemas.microsoft.com/office/drawing/2014/main" id="{6C00BE63-5AB4-4BF9-32B0-AFD462A7F5BA}"/>
              </a:ext>
            </a:extLst>
          </p:cNvPr>
          <p:cNvSpPr/>
          <p:nvPr/>
        </p:nvSpPr>
        <p:spPr>
          <a:xfrm>
            <a:off x="609600" y="3068415"/>
            <a:ext cx="6162314" cy="100602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9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470B7FA-B6B6-51AA-D789-EF6D3963D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" t="44737" r="45748" b="40594"/>
          <a:stretch/>
        </p:blipFill>
        <p:spPr>
          <a:xfrm>
            <a:off x="171450" y="1828800"/>
            <a:ext cx="11936993" cy="20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E83780-EDDD-172C-2A46-33319A33190B}"/>
              </a:ext>
            </a:extLst>
          </p:cNvPr>
          <p:cNvSpPr txBox="1"/>
          <p:nvPr/>
        </p:nvSpPr>
        <p:spPr>
          <a:xfrm>
            <a:off x="107576" y="458956"/>
            <a:ext cx="1208442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ΔΗΜΟΚΡΙΤΕΙΟ ΠΑΝΕΠΙΣΤΗΜΙΟ ΘΡΑΚΗ</a:t>
            </a:r>
            <a:br>
              <a:rPr lang="el-GR" dirty="0"/>
            </a:br>
            <a:r>
              <a:rPr lang="el-GR" dirty="0"/>
              <a:t>ΣΧΟΛΗ ΕΠΙΣΤΗΜΩΝ ΑΓΩΓΗΣ</a:t>
            </a:r>
            <a:br>
              <a:rPr lang="el-GR" dirty="0"/>
            </a:br>
            <a:r>
              <a:rPr lang="el-GR" dirty="0"/>
              <a:t>ΤΜΗΜΑ ΕΠΙΣΤΗΜΩΝ ΤΗΣ ΕΚΠΑΙΔΕΥΣΗΣ ΣΤΗΝ ΠΡΟΣΧΟΛΙΚΗ ΗΛΙΚΙΑ</a:t>
            </a:r>
          </a:p>
          <a:p>
            <a:r>
              <a:rPr lang="el-GR" dirty="0"/>
              <a:t> </a:t>
            </a:r>
          </a:p>
          <a:p>
            <a:pPr algn="ctr"/>
            <a:r>
              <a:rPr lang="el-GR" b="1" dirty="0">
                <a:effectLst/>
              </a:rPr>
              <a:t>Αποκλειστική προθεσμία δήλωσης μαθημάτων</a:t>
            </a:r>
          </a:p>
          <a:p>
            <a:pPr algn="ctr"/>
            <a:r>
              <a:rPr lang="el-GR" b="1" dirty="0">
                <a:effectLst/>
              </a:rPr>
              <a:t>χειμερινού εξαμήνου ακαδημαϊκού έτους 2022-2023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effectLst/>
              </a:rPr>
              <a:t>από τη Δευτέρα 7.11.2022 έως και τη Δευτέρα 14.11.2022</a:t>
            </a:r>
            <a:endParaRPr lang="el-GR" b="1" dirty="0">
              <a:effectLst/>
            </a:endParaRPr>
          </a:p>
          <a:p>
            <a:pPr algn="ctr"/>
            <a:r>
              <a:rPr lang="el-GR" b="1" dirty="0">
                <a:effectLst/>
              </a:rPr>
              <a:t> </a:t>
            </a:r>
          </a:p>
          <a:p>
            <a:r>
              <a:rPr lang="el-GR" dirty="0"/>
              <a:t>Σύμφωνα με σχετική απόφαση της Συνέλευσης του Τμήματος δεν θα γίνεται δεκτή καμία εκπρόθεσμη δήλωση μαθημάτων πέραν των προκαθορισμένων ημερομηνιών των ηλεκτρονικών δηλώσεων.</a:t>
            </a:r>
          </a:p>
          <a:p>
            <a:r>
              <a:rPr lang="el-GR" dirty="0"/>
              <a:t>Οι φοιτητές/</a:t>
            </a:r>
            <a:r>
              <a:rPr lang="el-GR" dirty="0" err="1"/>
              <a:t>τριες</a:t>
            </a:r>
            <a:r>
              <a:rPr lang="el-GR" dirty="0"/>
              <a:t> του Α΄, Β΄, Γ΄, Δ΄ έτους και οι φοιτητές επί </a:t>
            </a:r>
            <a:r>
              <a:rPr lang="el-GR" dirty="0" err="1"/>
              <a:t>πτυχίω</a:t>
            </a:r>
            <a:r>
              <a:rPr lang="el-GR" dirty="0"/>
              <a:t> του Τ.Ε.Ε.Π.Η. - Δ.Π.Θ. καλούνται να υποβάλλουν ηλεκτρονική δήλωση στη διεύθυνση </a:t>
            </a:r>
            <a:r>
              <a:rPr lang="el-GR" dirty="0">
                <a:hlinkClick r:id="rId2"/>
              </a:rPr>
              <a:t>https://students.duth.gr</a:t>
            </a:r>
            <a:r>
              <a:rPr lang="el-GR" dirty="0"/>
              <a:t> με τη χρήση των προσωπικών κωδικών πρόσβασης ως εξής: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1.ΟΛΑ τα υποχρεωτικά μαθήματα του τρέχοντος χειμερινού εξαμήνου 2022-23.</a:t>
            </a:r>
          </a:p>
          <a:p>
            <a:r>
              <a:rPr lang="el-GR" dirty="0"/>
              <a:t>2.ΟΛΑ τα υποχρεωτικά μαθήματα που οφείλουν από προηγούμενα χειμερινά εξάμηνα.</a:t>
            </a:r>
          </a:p>
          <a:p>
            <a:r>
              <a:rPr lang="el-GR" dirty="0"/>
              <a:t>Οι φοιτητές επί </a:t>
            </a:r>
            <a:r>
              <a:rPr lang="el-GR" dirty="0" err="1"/>
              <a:t>πτυχίω</a:t>
            </a:r>
            <a:r>
              <a:rPr lang="el-GR" dirty="0"/>
              <a:t> καλούνται να δηλώσουν επιπλέον και τα οφειλόμενα υποχρεωτικά μαθήματα εαρινών εξαμήνων.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3.Τα μαθήματα επιλογής του τρέχοντος χειμερινού εξαμήνου 2022-23 ως εξής: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Οι φοιτητές του </a:t>
            </a:r>
            <a:r>
              <a:rPr lang="el-GR" b="1" dirty="0"/>
              <a:t>Α' έτους </a:t>
            </a:r>
            <a:r>
              <a:rPr lang="el-GR" dirty="0"/>
              <a:t>υποβάλουν δήλωση μόνο υποχρεωτικών μαθημάτων.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Οι φοιτητές του </a:t>
            </a:r>
            <a:r>
              <a:rPr lang="el-GR" b="1" dirty="0"/>
              <a:t>Β' έτους </a:t>
            </a:r>
            <a:r>
              <a:rPr lang="el-GR" dirty="0"/>
              <a:t>πρέπει να επιλέξουν </a:t>
            </a:r>
            <a:r>
              <a:rPr lang="el-GR" b="1" u="sng" dirty="0"/>
              <a:t>και ένα (1) μάθημα</a:t>
            </a:r>
            <a:r>
              <a:rPr lang="el-GR" dirty="0"/>
              <a:t> από τα προσφερόμενα επιλεγόμενα μαθήματα του 3</a:t>
            </a:r>
            <a:r>
              <a:rPr lang="el-GR" baseline="30000" dirty="0"/>
              <a:t>ου</a:t>
            </a:r>
            <a:r>
              <a:rPr lang="el-GR" dirty="0"/>
              <a:t> εξαμήνου και προαιρετικά </a:t>
            </a:r>
            <a:r>
              <a:rPr lang="el-GR" u="sng" dirty="0"/>
              <a:t>ένα (1)  </a:t>
            </a:r>
            <a:r>
              <a:rPr lang="el-GR" u="sng" dirty="0" err="1"/>
              <a:t>προπαρασκευστικό</a:t>
            </a:r>
            <a:r>
              <a:rPr lang="el-GR" u="sng" dirty="0"/>
              <a:t> – προαιρετικό μάθημα</a:t>
            </a:r>
            <a:r>
              <a:rPr lang="el-GR" dirty="0"/>
              <a:t>  Γαλλικής γλώσσας.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02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E83780-EDDD-172C-2A46-33319A33190B}"/>
              </a:ext>
            </a:extLst>
          </p:cNvPr>
          <p:cNvSpPr txBox="1"/>
          <p:nvPr/>
        </p:nvSpPr>
        <p:spPr>
          <a:xfrm>
            <a:off x="107576" y="1305341"/>
            <a:ext cx="1208442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Οι φοιτητές του </a:t>
            </a:r>
            <a:r>
              <a:rPr lang="el-GR" b="1" dirty="0"/>
              <a:t>Γ' έτους </a:t>
            </a:r>
            <a:r>
              <a:rPr lang="el-GR" dirty="0"/>
              <a:t>πρέπει να επιλέξουν </a:t>
            </a:r>
            <a:r>
              <a:rPr lang="el-GR" b="1" u="sng" dirty="0"/>
              <a:t>και δυο (2) μαθήματα</a:t>
            </a:r>
            <a:r>
              <a:rPr lang="el-GR" dirty="0"/>
              <a:t> από τα προσφερόμενα επιλεγόμενα μαθήματα του 3</a:t>
            </a:r>
            <a:r>
              <a:rPr lang="el-GR" baseline="30000" dirty="0"/>
              <a:t>ου</a:t>
            </a:r>
            <a:r>
              <a:rPr lang="el-GR" dirty="0"/>
              <a:t>, 5</a:t>
            </a:r>
            <a:r>
              <a:rPr lang="el-GR" baseline="30000" dirty="0"/>
              <a:t>ου</a:t>
            </a:r>
            <a:r>
              <a:rPr lang="el-GR" dirty="0"/>
              <a:t> εξαμήνου.</a:t>
            </a:r>
            <a:br>
              <a:rPr lang="el-GR" dirty="0"/>
            </a:br>
            <a:r>
              <a:rPr lang="el-GR" dirty="0"/>
              <a:t>[Ο μέγιστος αριθμός φοιτητών στο μάθημα «Σεξουαλικότητα και υγεία» είναι 80  (ογδόντα)].</a:t>
            </a:r>
            <a:br>
              <a:rPr lang="el-GR" dirty="0"/>
            </a:br>
            <a:r>
              <a:rPr lang="el-GR" dirty="0"/>
              <a:t>[Ο μέγιστος αριθμός φοιτητών στο μάθημα «Αναδυόμενη ανάγνωση και γραφή: Διδακτικές προσεγγίσεις για την προσχολική και την πρώτη σχολική ηλικία» είναι 70  (εβδομήντα)].</a:t>
            </a:r>
            <a:br>
              <a:rPr lang="el-GR" dirty="0"/>
            </a:br>
            <a:r>
              <a:rPr lang="el-GR" dirty="0"/>
              <a:t>[Ο μέγιστος αριθμός φοιτητών στο μάθημα «Πληροφορική στην εκπαίδευση» είναι 25 (είκοσι πέντε)].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Οι φοιτητές του </a:t>
            </a:r>
            <a:r>
              <a:rPr lang="el-GR" b="1" dirty="0"/>
              <a:t>Δ' έτους</a:t>
            </a:r>
            <a:r>
              <a:rPr lang="el-GR" dirty="0"/>
              <a:t>, εάν εκπονούν Πτυχιακή Εργασία, πρέπει να επιλέξουν </a:t>
            </a:r>
            <a:r>
              <a:rPr lang="el-GR" b="1" u="sng" dirty="0"/>
              <a:t>τρία (3) μαθήματα</a:t>
            </a:r>
            <a:r>
              <a:rPr lang="el-GR" dirty="0"/>
              <a:t> από τα προσφερόμενα επιλεγόμενα μαθήματα του προγράμματος σπουδών τους, του 3</a:t>
            </a:r>
            <a:r>
              <a:rPr lang="el-GR" baseline="30000" dirty="0"/>
              <a:t>ου</a:t>
            </a:r>
            <a:r>
              <a:rPr lang="el-GR" dirty="0"/>
              <a:t>, 5</a:t>
            </a:r>
            <a:r>
              <a:rPr lang="el-GR" baseline="30000" dirty="0"/>
              <a:t>ου</a:t>
            </a:r>
            <a:r>
              <a:rPr lang="el-GR" dirty="0"/>
              <a:t> , 7</a:t>
            </a:r>
            <a:r>
              <a:rPr lang="el-GR" baseline="30000" dirty="0"/>
              <a:t>ου</a:t>
            </a:r>
            <a:r>
              <a:rPr lang="el-GR" dirty="0"/>
              <a:t> εξαμήνου.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Οι φοιτητές του </a:t>
            </a:r>
            <a:r>
              <a:rPr lang="el-GR" b="1" dirty="0"/>
              <a:t>Δ' έτους </a:t>
            </a:r>
            <a:r>
              <a:rPr lang="el-GR" dirty="0"/>
              <a:t>που </a:t>
            </a:r>
            <a:r>
              <a:rPr lang="el-GR" b="1" u="sng" dirty="0"/>
              <a:t>δεν</a:t>
            </a:r>
            <a:r>
              <a:rPr lang="el-GR" dirty="0"/>
              <a:t> εκπονούν Πτυχιακή Εργασία πρέπει να επιλέξουν </a:t>
            </a:r>
            <a:r>
              <a:rPr lang="el-GR" b="1" u="sng" dirty="0"/>
              <a:t>τέσσερα (4) μαθήματα</a:t>
            </a:r>
            <a:r>
              <a:rPr lang="el-GR" dirty="0"/>
              <a:t> από τα προσφερόμενα επιλεγόμενα μαθήματα του προγράμματος σπουδών τους, του 3</a:t>
            </a:r>
            <a:r>
              <a:rPr lang="el-GR" baseline="30000" dirty="0"/>
              <a:t>ου</a:t>
            </a:r>
            <a:r>
              <a:rPr lang="el-GR" dirty="0"/>
              <a:t>, 5</a:t>
            </a:r>
            <a:r>
              <a:rPr lang="el-GR" baseline="30000" dirty="0"/>
              <a:t>ου</a:t>
            </a:r>
            <a:r>
              <a:rPr lang="el-GR" dirty="0"/>
              <a:t> , 7</a:t>
            </a:r>
            <a:r>
              <a:rPr lang="el-GR" baseline="30000" dirty="0"/>
              <a:t>ου</a:t>
            </a:r>
            <a:r>
              <a:rPr lang="el-GR" dirty="0"/>
              <a:t> εξαμήνου.</a:t>
            </a:r>
            <a:br>
              <a:rPr lang="el-GR" dirty="0"/>
            </a:br>
            <a:r>
              <a:rPr lang="el-GR" dirty="0"/>
              <a:t>[Ο μέγιστος αριθμός φοιτητών στο μάθημα «Αγωγή υγείας στην προσχολική εκπαίδευση» είναι 80 (ογδόντα)].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Οι φοιτητές </a:t>
            </a:r>
            <a:r>
              <a:rPr lang="el-GR" b="1" dirty="0"/>
              <a:t>επί </a:t>
            </a:r>
            <a:r>
              <a:rPr lang="el-GR" b="1" dirty="0" err="1"/>
              <a:t>πτυχίω</a:t>
            </a:r>
            <a:r>
              <a:rPr lang="el-GR" b="1" dirty="0"/>
              <a:t> </a:t>
            </a:r>
            <a:r>
              <a:rPr lang="el-GR" dirty="0"/>
              <a:t>που οφείλουν μαθήματα επιλογής, μπορούν να επιλέξουν από το σύνολο των διδασκομένων μαθημάτων επιλογής του χειμερινού εξαμήνου 2022-23, εκτός από το μάθημα «Πληροφορική στην εκπαίδευση». Επίσης οι φοιτητές επί </a:t>
            </a:r>
            <a:r>
              <a:rPr lang="el-GR" dirty="0" err="1"/>
              <a:t>πτυχίω</a:t>
            </a:r>
            <a:r>
              <a:rPr lang="el-GR" dirty="0"/>
              <a:t> οι οποίοι εισήχθησαν έως και το 2016-17 δεν μπορούν να επιλέξουν το μάθημα «Γαλλικά για ειδικούς και ακαδημαϊκούς σκοπούς Ι».</a:t>
            </a:r>
          </a:p>
        </p:txBody>
      </p:sp>
    </p:spTree>
    <p:extLst>
      <p:ext uri="{BB962C8B-B14F-4D97-AF65-F5344CB8AC3E}">
        <p14:creationId xmlns:p14="http://schemas.microsoft.com/office/powerpoint/2010/main" val="373264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4D443-924A-97E0-B3A9-0B3102FEE85F}"/>
              </a:ext>
            </a:extLst>
          </p:cNvPr>
          <p:cNvSpPr txBox="1"/>
          <p:nvPr/>
        </p:nvSpPr>
        <p:spPr>
          <a:xfrm>
            <a:off x="475129" y="1305342"/>
            <a:ext cx="1123277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 φοιτητές του </a:t>
            </a: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Δ' έτους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οι οποίοι εισήχθησαν το </a:t>
            </a: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2019-20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κατά το ακαδημαϊκό έτος      2022 - 23, προκειμένου να περατώσουν τις σπουδές θα πρέπει να έχουν συνολικά: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μαθήματα επιλογής 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μαθήματα επιλογής και Πτυχιακή Εργασία.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Κατά την ολοκλήρωση και αποστολή της ηλεκτρονικής δήλωσης  μαθημάτων, οι φοιτητές ΟΦΕΙΛΟΥΝ να εκτυπώνουν το αποδεικτικό καταχώρησης που θα λάβουν στο πανεπιστημιακό e-</a:t>
            </a:r>
            <a:r>
              <a:rPr kumimoji="0" 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τους και να ξανασυνδεθούν την επόμενη ημέρα στη σελίδα 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https://students.duth.gr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για να ελέγξουν την ορθότητα της ηλεκτρονικής δήλωσης μαθημάτων. Η τροποποίηση της ηλεκτρονικής δήλωσης  μαθημάτων είναι εφικτή έως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14.11.2022.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Από τη Γραμματεία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3.11.2022</a:t>
            </a:r>
          </a:p>
        </p:txBody>
      </p:sp>
    </p:spTree>
    <p:extLst>
      <p:ext uri="{BB962C8B-B14F-4D97-AF65-F5344CB8AC3E}">
        <p14:creationId xmlns:p14="http://schemas.microsoft.com/office/powerpoint/2010/main" val="414709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C6EF0E8-E42C-1D51-767C-8544F31BF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0" b="4000"/>
          <a:stretch/>
        </p:blipFill>
        <p:spPr>
          <a:xfrm>
            <a:off x="609600" y="274320"/>
            <a:ext cx="10972800" cy="6309360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8DF1196-0EB9-2003-690A-10FD7D79FA14}"/>
              </a:ext>
            </a:extLst>
          </p:cNvPr>
          <p:cNvSpPr/>
          <p:nvPr/>
        </p:nvSpPr>
        <p:spPr>
          <a:xfrm>
            <a:off x="1691640" y="4309110"/>
            <a:ext cx="720090" cy="2057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Πλαίσιο 1">
            <a:extLst>
              <a:ext uri="{FF2B5EF4-FFF2-40B4-BE49-F238E27FC236}">
                <a16:creationId xmlns:a16="http://schemas.microsoft.com/office/drawing/2014/main" id="{07E37149-98E8-EE55-BEE3-336B3220CDC9}"/>
              </a:ext>
            </a:extLst>
          </p:cNvPr>
          <p:cNvSpPr/>
          <p:nvPr/>
        </p:nvSpPr>
        <p:spPr>
          <a:xfrm>
            <a:off x="1280160" y="3680460"/>
            <a:ext cx="4217670" cy="196596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4A4745D-10EE-02C0-B968-1564EF835919}"/>
              </a:ext>
            </a:extLst>
          </p:cNvPr>
          <p:cNvSpPr/>
          <p:nvPr/>
        </p:nvSpPr>
        <p:spPr>
          <a:xfrm>
            <a:off x="2051685" y="1520190"/>
            <a:ext cx="2531745" cy="641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9D08D-FE67-C3C8-7F73-C6CD4D5D3BF0}"/>
              </a:ext>
            </a:extLst>
          </p:cNvPr>
          <p:cNvSpPr txBox="1"/>
          <p:nvPr/>
        </p:nvSpPr>
        <p:spPr>
          <a:xfrm>
            <a:off x="506730" y="1012358"/>
            <a:ext cx="57645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000" dirty="0">
                <a:solidFill>
                  <a:srgbClr val="FF0000"/>
                </a:solidFill>
              </a:rPr>
              <a:t>Εισέρχεστε με το </a:t>
            </a:r>
            <a:r>
              <a:rPr lang="en-US" sz="3000" dirty="0">
                <a:solidFill>
                  <a:srgbClr val="FF0000"/>
                </a:solidFill>
              </a:rPr>
              <a:t>username </a:t>
            </a:r>
            <a:r>
              <a:rPr lang="el-GR" sz="3000" dirty="0">
                <a:solidFill>
                  <a:srgbClr val="FF0000"/>
                </a:solidFill>
              </a:rPr>
              <a:t>και τον κωδικό (</a:t>
            </a:r>
            <a:r>
              <a:rPr lang="en-US" sz="3000" dirty="0">
                <a:solidFill>
                  <a:srgbClr val="FF0000"/>
                </a:solidFill>
              </a:rPr>
              <a:t>password)</a:t>
            </a:r>
            <a:r>
              <a:rPr lang="el-GR" sz="3000" dirty="0">
                <a:solidFill>
                  <a:srgbClr val="FF0000"/>
                </a:solidFill>
              </a:rPr>
              <a:t> που σας έχει δοθεί από τη Γραμματεία του τμήματός σας.</a:t>
            </a:r>
          </a:p>
        </p:txBody>
      </p:sp>
    </p:spTree>
    <p:extLst>
      <p:ext uri="{BB962C8B-B14F-4D97-AF65-F5344CB8AC3E}">
        <p14:creationId xmlns:p14="http://schemas.microsoft.com/office/powerpoint/2010/main" val="4007749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E02C1E7-CFBD-D42E-87C8-D8A2AF7CC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1" b="5000"/>
          <a:stretch/>
        </p:blipFill>
        <p:spPr>
          <a:xfrm>
            <a:off x="609600" y="754380"/>
            <a:ext cx="10972800" cy="5760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44CA8E81-AA97-DAD3-B897-9B23A455811E}"/>
                  </a:ext>
                </a:extLst>
              </p14:cNvPr>
              <p14:cNvContentPartPr/>
              <p14:nvPr/>
            </p14:nvContentPartPr>
            <p14:xfrm>
              <a:off x="10273950" y="948600"/>
              <a:ext cx="462240" cy="92520"/>
            </p14:xfrm>
          </p:contentPart>
        </mc:Choice>
        <mc:Fallback xmlns=""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44CA8E81-AA97-DAD3-B897-9B23A45581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5310" y="939960"/>
                <a:ext cx="479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0AC0F57B-FA1C-0F58-0231-1803BD21977B}"/>
                  </a:ext>
                </a:extLst>
              </p14:cNvPr>
              <p14:cNvContentPartPr/>
              <p14:nvPr/>
            </p14:nvContentPartPr>
            <p14:xfrm>
              <a:off x="10302390" y="969840"/>
              <a:ext cx="371520" cy="47520"/>
            </p14:xfrm>
          </p:contentPart>
        </mc:Choice>
        <mc:Fallback xmlns=""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0AC0F57B-FA1C-0F58-0231-1803BD219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39750" y="907200"/>
                <a:ext cx="497160" cy="1731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4A82594-F7B4-2117-0729-E948C9A8EB08}"/>
              </a:ext>
            </a:extLst>
          </p:cNvPr>
          <p:cNvSpPr txBox="1"/>
          <p:nvPr/>
        </p:nvSpPr>
        <p:spPr>
          <a:xfrm>
            <a:off x="4507920" y="485768"/>
            <a:ext cx="2235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FF0000"/>
                </a:solidFill>
              </a:rPr>
              <a:t>Επιλέγετε τις «ΔΗΛΩΣΕΙΣ»</a:t>
            </a:r>
          </a:p>
        </p:txBody>
      </p:sp>
      <p:sp>
        <p:nvSpPr>
          <p:cNvPr id="2" name="Πλαίσιο 1">
            <a:extLst>
              <a:ext uri="{FF2B5EF4-FFF2-40B4-BE49-F238E27FC236}">
                <a16:creationId xmlns:a16="http://schemas.microsoft.com/office/drawing/2014/main" id="{90CAC045-041A-AC60-417F-363948330A6F}"/>
              </a:ext>
            </a:extLst>
          </p:cNvPr>
          <p:cNvSpPr/>
          <p:nvPr/>
        </p:nvSpPr>
        <p:spPr>
          <a:xfrm>
            <a:off x="6975158" y="623925"/>
            <a:ext cx="1360170" cy="8343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C313C38-4CCE-7129-7A4D-AD9D36D8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6" b="4666"/>
          <a:stretch/>
        </p:blipFill>
        <p:spPr>
          <a:xfrm>
            <a:off x="609600" y="731520"/>
            <a:ext cx="10972800" cy="5806440"/>
          </a:xfrm>
          <a:prstGeom prst="rect">
            <a:avLst/>
          </a:prstGeom>
        </p:spPr>
      </p:pic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3E27C572-1A49-FE69-3919-C579798288BA}"/>
              </a:ext>
            </a:extLst>
          </p:cNvPr>
          <p:cNvGrpSpPr/>
          <p:nvPr/>
        </p:nvGrpSpPr>
        <p:grpSpPr>
          <a:xfrm>
            <a:off x="10172070" y="993240"/>
            <a:ext cx="426240" cy="33480"/>
            <a:chOff x="10172070" y="993240"/>
            <a:chExt cx="426240" cy="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5" name="Γραφή 14">
                  <a:extLst>
                    <a:ext uri="{FF2B5EF4-FFF2-40B4-BE49-F238E27FC236}">
                      <a16:creationId xmlns:a16="http://schemas.microsoft.com/office/drawing/2014/main" id="{6F70D510-BEC2-6124-FF3C-B2AB859E718B}"/>
                    </a:ext>
                  </a:extLst>
                </p14:cNvPr>
                <p14:cNvContentPartPr/>
                <p14:nvPr/>
              </p14:nvContentPartPr>
              <p14:xfrm>
                <a:off x="10217790" y="1017000"/>
                <a:ext cx="360" cy="360"/>
              </p14:xfrm>
            </p:contentPart>
          </mc:Choice>
          <mc:Fallback xmlns="">
            <p:pic>
              <p:nvPicPr>
                <p:cNvPr id="15" name="Γραφή 14">
                  <a:extLst>
                    <a:ext uri="{FF2B5EF4-FFF2-40B4-BE49-F238E27FC236}">
                      <a16:creationId xmlns:a16="http://schemas.microsoft.com/office/drawing/2014/main" id="{6F70D510-BEC2-6124-FF3C-B2AB859E71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55150" y="9543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Γραφή 15">
                  <a:extLst>
                    <a:ext uri="{FF2B5EF4-FFF2-40B4-BE49-F238E27FC236}">
                      <a16:creationId xmlns:a16="http://schemas.microsoft.com/office/drawing/2014/main" id="{C264F87C-5B0F-662C-D4A6-6DB73F484757}"/>
                    </a:ext>
                  </a:extLst>
                </p14:cNvPr>
                <p14:cNvContentPartPr/>
                <p14:nvPr/>
              </p14:nvContentPartPr>
              <p14:xfrm>
                <a:off x="10172070" y="993240"/>
                <a:ext cx="426240" cy="33480"/>
              </p14:xfrm>
            </p:contentPart>
          </mc:Choice>
          <mc:Fallback xmlns="">
            <p:pic>
              <p:nvPicPr>
                <p:cNvPr id="16" name="Γραφή 15">
                  <a:extLst>
                    <a:ext uri="{FF2B5EF4-FFF2-40B4-BE49-F238E27FC236}">
                      <a16:creationId xmlns:a16="http://schemas.microsoft.com/office/drawing/2014/main" id="{C264F87C-5B0F-662C-D4A6-6DB73F4847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09430" y="930240"/>
                  <a:ext cx="55188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Γραφή 18">
                <a:extLst>
                  <a:ext uri="{FF2B5EF4-FFF2-40B4-BE49-F238E27FC236}">
                    <a16:creationId xmlns:a16="http://schemas.microsoft.com/office/drawing/2014/main" id="{887DA603-EC4C-A43B-3105-A7CFC9221DFD}"/>
                  </a:ext>
                </a:extLst>
              </p14:cNvPr>
              <p14:cNvContentPartPr/>
              <p14:nvPr/>
            </p14:nvContentPartPr>
            <p14:xfrm>
              <a:off x="2365470" y="2651400"/>
              <a:ext cx="1212480" cy="46440"/>
            </p14:xfrm>
          </p:contentPart>
        </mc:Choice>
        <mc:Fallback xmlns="">
          <p:pic>
            <p:nvPicPr>
              <p:cNvPr id="19" name="Γραφή 18">
                <a:extLst>
                  <a:ext uri="{FF2B5EF4-FFF2-40B4-BE49-F238E27FC236}">
                    <a16:creationId xmlns:a16="http://schemas.microsoft.com/office/drawing/2014/main" id="{887DA603-EC4C-A43B-3105-A7CFC9221D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02830" y="2588400"/>
                <a:ext cx="1338120" cy="1720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3622AEC-272E-C48A-83F9-EBDF32BB18DD}"/>
              </a:ext>
            </a:extLst>
          </p:cNvPr>
          <p:cNvSpPr txBox="1"/>
          <p:nvPr/>
        </p:nvSpPr>
        <p:spPr>
          <a:xfrm>
            <a:off x="4412340" y="1363130"/>
            <a:ext cx="5414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000" dirty="0">
                <a:solidFill>
                  <a:srgbClr val="FF0000"/>
                </a:solidFill>
              </a:rPr>
              <a:t>Επιλέγετε «</a:t>
            </a:r>
            <a:r>
              <a:rPr lang="el-GR" sz="3000" b="1" dirty="0">
                <a:solidFill>
                  <a:srgbClr val="FF0000"/>
                </a:solidFill>
              </a:rPr>
              <a:t>ΕΠΕΞΕΡΓΑΣΙΑ</a:t>
            </a:r>
            <a:r>
              <a:rPr lang="el-GR" sz="3000" dirty="0">
                <a:solidFill>
                  <a:srgbClr val="FF0000"/>
                </a:solidFill>
              </a:rPr>
              <a:t>» για να εμφανιστούν τα μαθήματα που μπορείτε να δηλώσετε.</a:t>
            </a:r>
          </a:p>
        </p:txBody>
      </p:sp>
      <p:sp>
        <p:nvSpPr>
          <p:cNvPr id="2" name="Πλαίσιο 1">
            <a:extLst>
              <a:ext uri="{FF2B5EF4-FFF2-40B4-BE49-F238E27FC236}">
                <a16:creationId xmlns:a16="http://schemas.microsoft.com/office/drawing/2014/main" id="{A00A11CD-9130-092F-8119-BE5566679022}"/>
              </a:ext>
            </a:extLst>
          </p:cNvPr>
          <p:cNvSpPr/>
          <p:nvPr/>
        </p:nvSpPr>
        <p:spPr>
          <a:xfrm>
            <a:off x="9918225" y="1684599"/>
            <a:ext cx="1360170" cy="83439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38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6C89D1-5A9D-FA8A-631B-9D93EA9C1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7" b="5333"/>
          <a:stretch/>
        </p:blipFill>
        <p:spPr>
          <a:xfrm>
            <a:off x="609600" y="800100"/>
            <a:ext cx="10972800" cy="56921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F0F1F9D9-2E77-52EF-9660-42205878EED6}"/>
                  </a:ext>
                </a:extLst>
              </p14:cNvPr>
              <p14:cNvContentPartPr/>
              <p14:nvPr/>
            </p14:nvContentPartPr>
            <p14:xfrm>
              <a:off x="9978030" y="353880"/>
              <a:ext cx="360" cy="3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F0F1F9D9-2E77-52EF-9660-42205878EE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390" y="29124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F9F2F505-E492-B552-6D07-D7D82271695B}"/>
                  </a:ext>
                </a:extLst>
              </p14:cNvPr>
              <p14:cNvContentPartPr/>
              <p14:nvPr/>
            </p14:nvContentPartPr>
            <p14:xfrm>
              <a:off x="10137870" y="1005480"/>
              <a:ext cx="515160" cy="360"/>
            </p14:xfrm>
          </p:contentPart>
        </mc:Choice>
        <mc:Fallback xmlns=""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F9F2F505-E492-B552-6D07-D7D8227169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75230" y="942480"/>
                <a:ext cx="6408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FE1E0A1-33A6-E5D0-4D1D-796DD36BFCC3}"/>
              </a:ext>
            </a:extLst>
          </p:cNvPr>
          <p:cNvSpPr txBox="1"/>
          <p:nvPr/>
        </p:nvSpPr>
        <p:spPr>
          <a:xfrm>
            <a:off x="3303270" y="505465"/>
            <a:ext cx="6674040" cy="240065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FF0000"/>
                </a:solidFill>
              </a:rPr>
              <a:t>Επιλέγετε τα μαθήματα του εξαμήνου πατώντας στο κουτάκι «</a:t>
            </a:r>
            <a:r>
              <a:rPr lang="el-GR" sz="3000" b="1" dirty="0">
                <a:solidFill>
                  <a:srgbClr val="FF0000"/>
                </a:solidFill>
              </a:rPr>
              <a:t>ΕΠΙΛΟΓΗ</a:t>
            </a:r>
            <a:r>
              <a:rPr lang="el-GR" sz="3000" dirty="0">
                <a:solidFill>
                  <a:srgbClr val="FF0000"/>
                </a:solidFill>
              </a:rPr>
              <a:t>». </a:t>
            </a:r>
          </a:p>
          <a:p>
            <a:r>
              <a:rPr lang="el-GR" sz="3000" dirty="0">
                <a:solidFill>
                  <a:srgbClr val="FF0000"/>
                </a:solidFill>
              </a:rPr>
              <a:t>Συμβουλεύεστε την ανακοίνωση της Γραμματείας του τμήματός σας για περισσότερες πληροφορίες.</a:t>
            </a:r>
          </a:p>
        </p:txBody>
      </p:sp>
      <p:sp>
        <p:nvSpPr>
          <p:cNvPr id="2" name="Πλαίσιο 1">
            <a:extLst>
              <a:ext uri="{FF2B5EF4-FFF2-40B4-BE49-F238E27FC236}">
                <a16:creationId xmlns:a16="http://schemas.microsoft.com/office/drawing/2014/main" id="{EF3786A9-1790-5012-8CC2-998BBB7B4335}"/>
              </a:ext>
            </a:extLst>
          </p:cNvPr>
          <p:cNvSpPr/>
          <p:nvPr/>
        </p:nvSpPr>
        <p:spPr>
          <a:xfrm>
            <a:off x="9052560" y="4359735"/>
            <a:ext cx="1725930" cy="965204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2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551E4D-9E86-03EC-E261-ED7AC49E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0" b="5167"/>
          <a:stretch/>
        </p:blipFill>
        <p:spPr>
          <a:xfrm>
            <a:off x="609600" y="571500"/>
            <a:ext cx="10972800" cy="5715000"/>
          </a:xfrm>
          <a:prstGeom prst="rect">
            <a:avLst/>
          </a:prstGeom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D13D8A72-BFB6-74E7-5725-F184B811F783}"/>
              </a:ext>
            </a:extLst>
          </p:cNvPr>
          <p:cNvGrpSpPr/>
          <p:nvPr/>
        </p:nvGrpSpPr>
        <p:grpSpPr>
          <a:xfrm>
            <a:off x="10195110" y="799200"/>
            <a:ext cx="412200" cy="34920"/>
            <a:chOff x="10195110" y="799200"/>
            <a:chExt cx="412200" cy="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Γραφή 3">
                  <a:extLst>
                    <a:ext uri="{FF2B5EF4-FFF2-40B4-BE49-F238E27FC236}">
                      <a16:creationId xmlns:a16="http://schemas.microsoft.com/office/drawing/2014/main" id="{5F5BA718-1104-BF1A-BFCD-3890E668C42E}"/>
                    </a:ext>
                  </a:extLst>
                </p14:cNvPr>
                <p14:cNvContentPartPr/>
                <p14:nvPr/>
              </p14:nvContentPartPr>
              <p14:xfrm>
                <a:off x="10195110" y="833760"/>
                <a:ext cx="360" cy="360"/>
              </p14:xfrm>
            </p:contentPart>
          </mc:Choice>
          <mc:Fallback xmlns="">
            <p:pic>
              <p:nvPicPr>
                <p:cNvPr id="4" name="Γραφή 3">
                  <a:extLst>
                    <a:ext uri="{FF2B5EF4-FFF2-40B4-BE49-F238E27FC236}">
                      <a16:creationId xmlns:a16="http://schemas.microsoft.com/office/drawing/2014/main" id="{5F5BA718-1104-BF1A-BFCD-3890E668C4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59110" y="7981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Γραφή 4">
                  <a:extLst>
                    <a:ext uri="{FF2B5EF4-FFF2-40B4-BE49-F238E27FC236}">
                      <a16:creationId xmlns:a16="http://schemas.microsoft.com/office/drawing/2014/main" id="{4E9247D6-B3D7-9673-ADA7-EE7D2EAC820A}"/>
                    </a:ext>
                  </a:extLst>
                </p14:cNvPr>
                <p14:cNvContentPartPr/>
                <p14:nvPr/>
              </p14:nvContentPartPr>
              <p14:xfrm>
                <a:off x="10195110" y="799200"/>
                <a:ext cx="412200" cy="34920"/>
              </p14:xfrm>
            </p:contentPart>
          </mc:Choice>
          <mc:Fallback xmlns="">
            <p:pic>
              <p:nvPicPr>
                <p:cNvPr id="5" name="Γραφή 4">
                  <a:extLst>
                    <a:ext uri="{FF2B5EF4-FFF2-40B4-BE49-F238E27FC236}">
                      <a16:creationId xmlns:a16="http://schemas.microsoft.com/office/drawing/2014/main" id="{4E9247D6-B3D7-9673-ADA7-EE7D2EAC82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59110" y="763560"/>
                  <a:ext cx="483840" cy="106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BA2C940-7B1B-786B-E854-1DE0C9A1C17A}"/>
              </a:ext>
            </a:extLst>
          </p:cNvPr>
          <p:cNvSpPr txBox="1"/>
          <p:nvPr/>
        </p:nvSpPr>
        <p:spPr>
          <a:xfrm>
            <a:off x="3539131" y="4117198"/>
            <a:ext cx="4861560" cy="1938992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000" dirty="0">
                <a:solidFill>
                  <a:srgbClr val="FF0000"/>
                </a:solidFill>
              </a:rPr>
              <a:t>Στο κάτω μέρος της σελίδας πατάτε «</a:t>
            </a:r>
            <a:r>
              <a:rPr lang="el-GR" sz="3000" b="1" dirty="0">
                <a:solidFill>
                  <a:srgbClr val="FF0000"/>
                </a:solidFill>
              </a:rPr>
              <a:t>ΔΗΛΩΣΗ</a:t>
            </a:r>
            <a:r>
              <a:rPr lang="el-GR" sz="3000" dirty="0">
                <a:solidFill>
                  <a:srgbClr val="FF0000"/>
                </a:solidFill>
              </a:rPr>
              <a:t>» για να προστεθούν τα μαθήματά σας στη δήλωση.</a:t>
            </a:r>
          </a:p>
        </p:txBody>
      </p:sp>
      <p:sp>
        <p:nvSpPr>
          <p:cNvPr id="2" name="Πλαίσιο 1">
            <a:extLst>
              <a:ext uri="{FF2B5EF4-FFF2-40B4-BE49-F238E27FC236}">
                <a16:creationId xmlns:a16="http://schemas.microsoft.com/office/drawing/2014/main" id="{0555C706-06CE-B296-9CF7-30B4E2B0D5E9}"/>
              </a:ext>
            </a:extLst>
          </p:cNvPr>
          <p:cNvSpPr/>
          <p:nvPr/>
        </p:nvSpPr>
        <p:spPr>
          <a:xfrm>
            <a:off x="8652870" y="5553180"/>
            <a:ext cx="1725120" cy="100602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2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737</Words>
  <Application>Microsoft Office PowerPoint</Application>
  <PresentationFormat>Ευρεία οθόνη</PresentationFormat>
  <Paragraphs>39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Μαρία Χατζησάββα</dc:creator>
  <cp:lastModifiedBy>ΤΕΕΠΗ-ΔΠΘ</cp:lastModifiedBy>
  <cp:revision>8</cp:revision>
  <dcterms:created xsi:type="dcterms:W3CDTF">2022-10-14T16:25:09Z</dcterms:created>
  <dcterms:modified xsi:type="dcterms:W3CDTF">2022-11-04T08:37:33Z</dcterms:modified>
</cp:coreProperties>
</file>