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5"/>
  </p:notesMasterIdLst>
  <p:sldIdLst>
    <p:sldId id="256" r:id="rId2"/>
    <p:sldId id="260" r:id="rId3"/>
    <p:sldId id="265" r:id="rId4"/>
    <p:sldId id="305" r:id="rId5"/>
    <p:sldId id="274" r:id="rId6"/>
    <p:sldId id="273" r:id="rId7"/>
    <p:sldId id="271" r:id="rId8"/>
    <p:sldId id="275" r:id="rId9"/>
    <p:sldId id="315" r:id="rId10"/>
    <p:sldId id="316" r:id="rId11"/>
    <p:sldId id="307" r:id="rId12"/>
    <p:sldId id="308" r:id="rId13"/>
    <p:sldId id="268" r:id="rId14"/>
    <p:sldId id="312" r:id="rId15"/>
    <p:sldId id="309" r:id="rId16"/>
    <p:sldId id="267" r:id="rId17"/>
    <p:sldId id="266" r:id="rId18"/>
    <p:sldId id="317" r:id="rId19"/>
    <p:sldId id="293" r:id="rId20"/>
    <p:sldId id="311" r:id="rId21"/>
    <p:sldId id="297" r:id="rId22"/>
    <p:sldId id="294" r:id="rId23"/>
    <p:sldId id="295" r:id="rId24"/>
    <p:sldId id="296" r:id="rId25"/>
    <p:sldId id="298" r:id="rId26"/>
    <p:sldId id="318" r:id="rId27"/>
    <p:sldId id="300" r:id="rId28"/>
    <p:sldId id="299" r:id="rId29"/>
    <p:sldId id="302" r:id="rId30"/>
    <p:sldId id="301" r:id="rId31"/>
    <p:sldId id="304" r:id="rId32"/>
    <p:sldId id="310" r:id="rId33"/>
    <p:sldId id="303" r:id="rId34"/>
    <p:sldId id="319" r:id="rId35"/>
    <p:sldId id="279" r:id="rId36"/>
    <p:sldId id="276" r:id="rId37"/>
    <p:sldId id="280" r:id="rId38"/>
    <p:sldId id="281" r:id="rId39"/>
    <p:sldId id="314" r:id="rId40"/>
    <p:sldId id="277" r:id="rId41"/>
    <p:sldId id="278" r:id="rId42"/>
    <p:sldId id="320" r:id="rId43"/>
    <p:sldId id="287" r:id="rId44"/>
    <p:sldId id="286" r:id="rId45"/>
    <p:sldId id="288" r:id="rId46"/>
    <p:sldId id="289" r:id="rId47"/>
    <p:sldId id="291" r:id="rId48"/>
    <p:sldId id="290" r:id="rId49"/>
    <p:sldId id="292" r:id="rId50"/>
    <p:sldId id="321" r:id="rId51"/>
    <p:sldId id="262" r:id="rId52"/>
    <p:sldId id="283" r:id="rId53"/>
    <p:sldId id="282" r:id="rId54"/>
    <p:sldId id="284" r:id="rId55"/>
    <p:sldId id="313" r:id="rId56"/>
    <p:sldId id="285" r:id="rId57"/>
    <p:sldId id="263" r:id="rId58"/>
    <p:sldId id="346" r:id="rId59"/>
    <p:sldId id="332" r:id="rId60"/>
    <p:sldId id="344" r:id="rId61"/>
    <p:sldId id="343" r:id="rId62"/>
    <p:sldId id="342" r:id="rId63"/>
    <p:sldId id="341" r:id="rId64"/>
    <p:sldId id="326" r:id="rId65"/>
    <p:sldId id="327" r:id="rId66"/>
    <p:sldId id="340" r:id="rId67"/>
    <p:sldId id="324" r:id="rId68"/>
    <p:sldId id="339" r:id="rId69"/>
    <p:sldId id="338" r:id="rId70"/>
    <p:sldId id="337" r:id="rId71"/>
    <p:sldId id="336" r:id="rId72"/>
    <p:sldId id="335" r:id="rId73"/>
    <p:sldId id="334" r:id="rId74"/>
    <p:sldId id="333" r:id="rId75"/>
    <p:sldId id="347" r:id="rId76"/>
    <p:sldId id="331" r:id="rId77"/>
    <p:sldId id="330" r:id="rId78"/>
    <p:sldId id="329" r:id="rId79"/>
    <p:sldId id="348" r:id="rId80"/>
    <p:sldId id="325" r:id="rId81"/>
    <p:sldId id="328" r:id="rId82"/>
    <p:sldId id="350" r:id="rId83"/>
    <p:sldId id="351" r:id="rId84"/>
    <p:sldId id="353" r:id="rId85"/>
    <p:sldId id="354" r:id="rId86"/>
    <p:sldId id="355" r:id="rId87"/>
    <p:sldId id="356" r:id="rId88"/>
    <p:sldId id="357" r:id="rId89"/>
    <p:sldId id="358" r:id="rId90"/>
    <p:sldId id="359" r:id="rId91"/>
    <p:sldId id="360" r:id="rId92"/>
    <p:sldId id="361" r:id="rId93"/>
    <p:sldId id="362" r:id="rId9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250"/>
    <a:srgbClr val="89B9A6"/>
    <a:srgbClr val="A4C6B1"/>
    <a:srgbClr val="670F7E"/>
    <a:srgbClr val="FFD100"/>
    <a:srgbClr val="418343"/>
    <a:srgbClr val="E60619"/>
    <a:srgbClr val="CAE1B5"/>
    <a:srgbClr val="EE2027"/>
    <a:srgbClr val="FBE5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DC8BC7-26B9-1930-CA20-7A8CE625A673}" v="690" dt="2022-03-13T00:54:06.968"/>
    <p1510:client id="{6D1BEC40-00C4-CE1C-227F-5AE51D18C0D5}" v="191" dt="2022-03-26T15:06:34.494"/>
    <p1510:client id="{80E114EC-4966-15B0-3800-4ABA025D8927}" v="3" dt="2022-03-08T19:51:39.427"/>
    <p1510:client id="{86FD67B1-B531-FCA8-A02C-AF3CF3C75E4C}" v="109" dt="2022-05-10T09:36:26.985"/>
    <p1510:client id="{8A1F33EF-F0A9-23ED-9B6D-B43372189C9D}" v="81" dt="2022-04-04T20:31:10.056"/>
    <p1510:client id="{A11A1556-CD69-4F08-99BA-42892CCF5C8A}" v="460" dt="2022-02-23T07:11:47.034"/>
    <p1510:client id="{BA24C306-8505-D716-0BD4-A85900205ED4}" v="560" dt="2022-03-07T17:26:12.676"/>
    <p1510:client id="{BCA25960-E0F7-8EBE-51AE-F9352D921DFA}" v="187" dt="2022-03-26T16:21:22.411"/>
    <p1510:client id="{E5131262-B0AE-467A-2B61-F4D5A8792A3E}" v="465" dt="2022-03-12T23:38:16.4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Μεσαίο στυλ 2 - Έμφαση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Μεσαίο στυλ 2 - Έμφαση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Μεσαίο στυλ 2 - Έμφαση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48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0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9E7B5-682B-4681-BDFC-F62284480AC3}" type="datetimeFigureOut">
              <a:rPr lang="el-GR" smtClean="0"/>
              <a:t>23/6/2022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AEA5A-D4D8-46F2-B0BE-BC5CE9E24590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</a:t>
            </a:fld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</a:t>
            </a:fld>
            <a:endParaRPr 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</a:t>
            </a:fld>
            <a:endParaRPr lang="el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9</a:t>
            </a:fld>
            <a:endParaRPr lang="el-G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10</a:t>
            </a:fld>
            <a:endParaRPr lang="el-G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11</a:t>
            </a:fld>
            <a:endParaRPr lang="el-G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12</a:t>
            </a:fld>
            <a:endParaRPr lang="el-G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13</a:t>
            </a:fld>
            <a:endParaRPr lang="el-G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14</a:t>
            </a:fld>
            <a:endParaRPr lang="el-G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15</a:t>
            </a:fld>
            <a:endParaRPr lang="el-G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16</a:t>
            </a:fld>
            <a:endParaRPr lang="el-G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17</a:t>
            </a:fld>
            <a:endParaRPr lang="el-G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18</a:t>
            </a:fld>
            <a:endParaRPr lang="el-G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19</a:t>
            </a:fld>
            <a:endParaRPr lang="el-G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20</a:t>
            </a:fld>
            <a:endParaRPr lang="el-G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21</a:t>
            </a:fld>
            <a:endParaRPr lang="el-G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22</a:t>
            </a:fld>
            <a:endParaRPr lang="el-G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23</a:t>
            </a:fld>
            <a:endParaRPr lang="el-G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24</a:t>
            </a:fld>
            <a:endParaRPr lang="el-G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25</a:t>
            </a:fld>
            <a:endParaRPr lang="el-G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26</a:t>
            </a:fld>
            <a:endParaRPr lang="el-G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27</a:t>
            </a:fld>
            <a:endParaRPr lang="el-G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28</a:t>
            </a:fld>
            <a:endParaRPr lang="el-G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29</a:t>
            </a:fld>
            <a:endParaRPr lang="el-G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30</a:t>
            </a:fld>
            <a:endParaRPr lang="el-G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31</a:t>
            </a:fld>
            <a:endParaRPr lang="el-G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32</a:t>
            </a:fld>
            <a:endParaRPr lang="el-G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33</a:t>
            </a:fld>
            <a:endParaRPr lang="el-G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34</a:t>
            </a:fld>
            <a:endParaRPr lang="el-G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35</a:t>
            </a:fld>
            <a:endParaRPr lang="el-G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36</a:t>
            </a:fld>
            <a:endParaRPr lang="el-G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37</a:t>
            </a:fld>
            <a:endParaRPr lang="el-G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38</a:t>
            </a:fld>
            <a:endParaRPr lang="el-G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39</a:t>
            </a:fld>
            <a:endParaRPr lang="el-G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40</a:t>
            </a:fld>
            <a:endParaRPr lang="el-G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41</a:t>
            </a:fld>
            <a:endParaRPr lang="el-G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42</a:t>
            </a:fld>
            <a:endParaRPr lang="el-G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43</a:t>
            </a:fld>
            <a:endParaRPr lang="el-G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44</a:t>
            </a:fld>
            <a:endParaRPr lang="el-G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45</a:t>
            </a:fld>
            <a:endParaRPr lang="el-G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46</a:t>
            </a:fld>
            <a:endParaRPr lang="el-G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47</a:t>
            </a:fld>
            <a:endParaRPr lang="el-G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48</a:t>
            </a:fld>
            <a:endParaRPr lang="el-G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49</a:t>
            </a:fld>
            <a:endParaRPr lang="el-G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50</a:t>
            </a:fld>
            <a:endParaRPr lang="el-G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51</a:t>
            </a:fld>
            <a:endParaRPr lang="el-G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52</a:t>
            </a:fld>
            <a:endParaRPr lang="el-G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53</a:t>
            </a:fld>
            <a:endParaRPr lang="el-G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54</a:t>
            </a:fld>
            <a:endParaRPr lang="el-G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55</a:t>
            </a:fld>
            <a:endParaRPr lang="el-G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56</a:t>
            </a:fld>
            <a:endParaRPr lang="el-G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57</a:t>
            </a:fld>
            <a:endParaRPr lang="el-GR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58</a:t>
            </a:fld>
            <a:endParaRPr lang="el-GR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59</a:t>
            </a:fld>
            <a:endParaRPr lang="el-GR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60</a:t>
            </a:fld>
            <a:endParaRPr lang="el-GR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61</a:t>
            </a:fld>
            <a:endParaRPr lang="el-GR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62</a:t>
            </a:fld>
            <a:endParaRPr lang="el-GR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63</a:t>
            </a:fld>
            <a:endParaRPr lang="el-G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64</a:t>
            </a:fld>
            <a:endParaRPr lang="el-G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65</a:t>
            </a:fld>
            <a:endParaRPr lang="el-GR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66</a:t>
            </a:fld>
            <a:endParaRPr lang="el-GR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67</a:t>
            </a:fld>
            <a:endParaRPr lang="el-GR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68</a:t>
            </a:fld>
            <a:endParaRPr lang="el-GR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69</a:t>
            </a:fld>
            <a:endParaRPr lang="el-GR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70</a:t>
            </a:fld>
            <a:endParaRPr lang="el-GR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71</a:t>
            </a:fld>
            <a:endParaRPr lang="el-GR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72</a:t>
            </a:fld>
            <a:endParaRPr lang="el-GR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73</a:t>
            </a:fld>
            <a:endParaRPr lang="el-GR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74</a:t>
            </a:fld>
            <a:endParaRPr lang="el-GR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75</a:t>
            </a:fld>
            <a:endParaRPr lang="el-GR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76</a:t>
            </a:fld>
            <a:endParaRPr lang="el-GR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77</a:t>
            </a:fld>
            <a:endParaRPr lang="el-GR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78</a:t>
            </a:fld>
            <a:endParaRPr lang="el-GR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79</a:t>
            </a:fld>
            <a:endParaRPr lang="el-GR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80</a:t>
            </a:fld>
            <a:endParaRPr lang="el-GR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81</a:t>
            </a:fld>
            <a:endParaRPr lang="el-GR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82</a:t>
            </a:fld>
            <a:endParaRPr lang="el-GR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83</a:t>
            </a:fld>
            <a:endParaRPr lang="el-GR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84</a:t>
            </a:fld>
            <a:endParaRPr lang="el-G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85</a:t>
            </a:fld>
            <a:endParaRPr lang="el-GR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86</a:t>
            </a:fld>
            <a:endParaRPr lang="el-GR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87</a:t>
            </a:fld>
            <a:endParaRPr lang="el-GR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88</a:t>
            </a:fld>
            <a:endParaRPr lang="el-GR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89</a:t>
            </a:fld>
            <a:endParaRPr lang="el-GR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90</a:t>
            </a:fld>
            <a:endParaRPr lang="el-GR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91</a:t>
            </a:fld>
            <a:endParaRPr lang="el-GR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92</a:t>
            </a:fld>
            <a:endParaRPr lang="el-GR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CAEA5A-D4D8-46F2-B0BE-BC5CE9E24590}" type="slidenum">
              <a:rPr lang="el-GR" smtClean="0"/>
              <a:t>93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0234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241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762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08436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278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502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466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839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807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929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173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6F0F3-3C53-41BC-8FFD-0BFB6DD91672}" type="datetimeFigureOut">
              <a:rPr lang="el-GR" smtClean="0"/>
              <a:pPr/>
              <a:t>23/6/2022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45B6D-1AE9-4C4D-AC38-C455C96DF37A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028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svg"/><Relationship Id="rId4" Type="http://schemas.openxmlformats.org/officeDocument/2006/relationships/image" Target="../media/image101.png"/><Relationship Id="rId9" Type="http://schemas.openxmlformats.org/officeDocument/2006/relationships/image" Target="../media/image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41134" y="1513352"/>
            <a:ext cx="2346465" cy="13008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244" y="366957"/>
            <a:ext cx="1109710" cy="110831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244" y="2913903"/>
            <a:ext cx="1172341" cy="1030195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606238" y="1384858"/>
            <a:ext cx="8979524" cy="292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9"/>
              </a:lnSpc>
            </a:pPr>
            <a:r>
              <a:rPr lang="en-US" sz="6364" b="1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"</a:t>
            </a:r>
            <a:r>
              <a:rPr lang="en-US" sz="6364" b="1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Eveil</a:t>
            </a:r>
            <a:r>
              <a:rPr lang="en-US" sz="6364" b="1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à la langue et à la </a:t>
            </a:r>
          </a:p>
          <a:p>
            <a:pPr algn="ctr">
              <a:lnSpc>
                <a:spcPts val="8909"/>
              </a:lnSpc>
            </a:pPr>
            <a:r>
              <a:rPr lang="en-US" sz="6364" b="1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culture </a:t>
            </a:r>
            <a:r>
              <a:rPr lang="en-US" sz="6364" b="1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françaises</a:t>
            </a:r>
            <a:r>
              <a:rPr lang="en-US" sz="6364" b="1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" </a:t>
            </a:r>
          </a:p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"</a:t>
            </a:r>
            <a:r>
              <a:rPr lang="en-US" sz="3600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Αφύ</a:t>
            </a:r>
            <a:r>
              <a:rPr lang="en-US" sz="3600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πνιση στη γαλλική γλώσσα και πολιτισμό"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89968" y="486376"/>
            <a:ext cx="8412064" cy="44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8"/>
              </a:lnSpc>
            </a:pP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Τα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ξιδεύουμε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με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την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Τέχνη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και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τον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Λόγο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2021-2022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21766" y="-5225"/>
            <a:ext cx="2470234" cy="185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302032" y="4593061"/>
            <a:ext cx="1889969" cy="2298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2053561">
            <a:off x="-555497" y="4566417"/>
            <a:ext cx="2911812" cy="2645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628900" y="5072552"/>
            <a:ext cx="3026717" cy="17854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2297724">
            <a:off x="9988774" y="1490509"/>
            <a:ext cx="2732679" cy="306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18988" y="4698167"/>
            <a:ext cx="3983044" cy="1873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>
            <a:extLst>
              <a:ext uri="{FF2B5EF4-FFF2-40B4-BE49-F238E27FC236}">
                <a16:creationId xmlns:a16="http://schemas.microsoft.com/office/drawing/2014/main" id="{6952175A-6B15-4AFC-918A-23A29B409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739" y="5049"/>
            <a:ext cx="4986579" cy="68587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6540" y="1055555"/>
            <a:ext cx="4733643" cy="4549104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4000" kern="1200" dirty="0">
                <a:latin typeface="Comic Sans MS"/>
              </a:rPr>
            </a:br>
            <a:br>
              <a:rPr lang="en-US" sz="5300" kern="1200" dirty="0">
                <a:latin typeface="Bahnschrift SemiLight Condensed" panose="020B0502040204020203" pitchFamily="34" charset="0"/>
              </a:rPr>
            </a:br>
            <a:r>
              <a:rPr lang="en-US" sz="53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5300" b="1" dirty="0" err="1">
                <a:latin typeface="Bahnschrift SemiLight Condensed" panose="020B0502040204020203" pitchFamily="34" charset="0"/>
                <a:cs typeface="Calibri Light"/>
              </a:rPr>
              <a:t>Jouons</a:t>
            </a:r>
            <a:r>
              <a:rPr lang="en-US" sz="5300" b="1" dirty="0">
                <a:latin typeface="Bahnschrift SemiLight Condensed" panose="020B0502040204020203" pitchFamily="34" charset="0"/>
                <a:cs typeface="Calibri Light"/>
              </a:rPr>
              <a:t> avec des monuments et des mots I"</a:t>
            </a:r>
            <a:br>
              <a:rPr lang="en-US" sz="4000" dirty="0"/>
            </a:br>
            <a:r>
              <a:rPr lang="en-US" sz="4000" kern="1200" dirty="0">
                <a:latin typeface="+mj-lt"/>
                <a:ea typeface="+mj-ea"/>
                <a:cs typeface="+mj-cs"/>
              </a:rPr>
              <a:t> </a:t>
            </a:r>
            <a:br>
              <a:rPr lang="en-US" sz="4000" kern="1200" dirty="0"/>
            </a:br>
            <a:endParaRPr lang="en-US" sz="4000" kern="1200" dirty="0">
              <a:solidFill>
                <a:schemeClr val="tx1"/>
              </a:solidFill>
              <a:latin typeface="+mj-lt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5246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κείμενο, άτομο, εσωτερικό, άτομα&#10;&#10;Περιγραφή που δημιουργήθηκε αυτόματα">
            <a:extLst>
              <a:ext uri="{FF2B5EF4-FFF2-40B4-BE49-F238E27FC236}">
                <a16:creationId xmlns:a16="http://schemas.microsoft.com/office/drawing/2014/main" id="{9B0EF4BA-A32C-4D24-8A02-C5E208762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80210" y="136761"/>
            <a:ext cx="8831579" cy="65844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1D51EB-8312-F5BD-B5F2-9CB5A930FF2E}"/>
              </a:ext>
            </a:extLst>
          </p:cNvPr>
          <p:cNvSpPr txBox="1"/>
          <p:nvPr/>
        </p:nvSpPr>
        <p:spPr>
          <a:xfrm>
            <a:off x="8149590" y="5569595"/>
            <a:ext cx="6583243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l-GR" sz="48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8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endParaRPr lang="el-GR" sz="48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1504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εσωτερικ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39020919-E8C4-4214-9C85-42573BE29B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9654" y="120540"/>
            <a:ext cx="10092691" cy="66169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8CB28F-55AB-47CC-B222-5FD73AE8C69E}"/>
              </a:ext>
            </a:extLst>
          </p:cNvPr>
          <p:cNvSpPr txBox="1"/>
          <p:nvPr/>
        </p:nvSpPr>
        <p:spPr>
          <a:xfrm>
            <a:off x="8658578" y="5673231"/>
            <a:ext cx="353342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8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800" b="1" dirty="0" err="1">
                <a:latin typeface="Bahnschrift SemiLight Condensed" panose="020B0502040204020203" pitchFamily="34" charset="0"/>
                <a:cs typeface="Calibri"/>
              </a:rPr>
              <a:t>Chanso</a:t>
            </a:r>
            <a:r>
              <a:rPr lang="en-US" sz="4800" b="1" dirty="0">
                <a:latin typeface="Bahnschrift SemiLight Condensed" panose="020B0502040204020203" pitchFamily="34" charset="0"/>
                <a:cs typeface="Calibri"/>
              </a:rPr>
              <a:t>n</a:t>
            </a:r>
            <a:r>
              <a:rPr lang="el-GR" sz="48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22147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ράφι, βιβλίο, βιβλιοθήκη&#10;&#10;Περιγραφή που δημιουργήθηκε αυτόματα">
            <a:extLst>
              <a:ext uri="{FF2B5EF4-FFF2-40B4-BE49-F238E27FC236}">
                <a16:creationId xmlns:a16="http://schemas.microsoft.com/office/drawing/2014/main" id="{8E19567C-448D-4281-9BFA-F243DB883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0697" y="138020"/>
            <a:ext cx="7790606" cy="65819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3DAEF6-29C4-4778-AEA0-FEFC44910C31}"/>
              </a:ext>
            </a:extLst>
          </p:cNvPr>
          <p:cNvSpPr txBox="1"/>
          <p:nvPr/>
        </p:nvSpPr>
        <p:spPr>
          <a:xfrm>
            <a:off x="7243799" y="5375767"/>
            <a:ext cx="494820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x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avec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grand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train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6016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δάπεδο, εσωτερικ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A750F1BD-6233-4754-8F24-45042B8BA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269" y="44527"/>
            <a:ext cx="8989461" cy="67689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5783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4" descr="Εικόνα που περιέχει κείμενο, άτομο, εσωτερικό, άτομα&#10;&#10;Περιγραφή που δημιουργήθηκε αυτόματα">
            <a:extLst>
              <a:ext uri="{FF2B5EF4-FFF2-40B4-BE49-F238E27FC236}">
                <a16:creationId xmlns:a16="http://schemas.microsoft.com/office/drawing/2014/main" id="{27CCF7B2-26ED-4CC5-B679-BBDB285CF9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490" y="86309"/>
            <a:ext cx="8903970" cy="66711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838653-3836-4A67-8949-F20062FE258B}"/>
              </a:ext>
            </a:extLst>
          </p:cNvPr>
          <p:cNvSpPr txBox="1"/>
          <p:nvPr/>
        </p:nvSpPr>
        <p:spPr>
          <a:xfrm>
            <a:off x="7814733" y="5472288"/>
            <a:ext cx="4380088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Bingo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882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4" descr="Εικόνα που περιέχει κείμενο, άτομο, εσωτερικό, καθιστός&#10;&#10;Περιγραφή που δημιουργήθηκε αυτόματα">
            <a:extLst>
              <a:ext uri="{FF2B5EF4-FFF2-40B4-BE49-F238E27FC236}">
                <a16:creationId xmlns:a16="http://schemas.microsoft.com/office/drawing/2014/main" id="{21F12576-ADC5-4687-B5C3-3DC1467913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816" y="103615"/>
            <a:ext cx="8808368" cy="6650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A65919-903A-4659-A13A-011D8A3B2FC2}"/>
              </a:ext>
            </a:extLst>
          </p:cNvPr>
          <p:cNvSpPr txBox="1"/>
          <p:nvPr/>
        </p:nvSpPr>
        <p:spPr>
          <a:xfrm>
            <a:off x="8641080" y="5542843"/>
            <a:ext cx="355374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1673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άτομο, δάπεδ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8684CE31-5A57-4EE7-94EA-D94DA792A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71" y="137160"/>
            <a:ext cx="10914979" cy="6580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7066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4542" y="1178049"/>
            <a:ext cx="5136908" cy="4676104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4000" kern="1200" dirty="0">
                <a:latin typeface="Comic Sans MS"/>
              </a:rPr>
            </a:br>
            <a:br>
              <a:rPr lang="en-US" sz="6000" kern="1200" dirty="0">
                <a:latin typeface="Bahnschrift SemiLight Condensed" panose="020B0502040204020203" pitchFamily="34" charset="0"/>
              </a:rPr>
            </a:br>
            <a:r>
              <a:rPr lang="en-US" sz="67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6700" b="1" dirty="0" err="1">
                <a:latin typeface="Bahnschrift SemiLight Condensed" panose="020B0502040204020203" pitchFamily="34" charset="0"/>
                <a:cs typeface="Calibri Light"/>
              </a:rPr>
              <a:t>Jouons</a:t>
            </a:r>
            <a:r>
              <a:rPr lang="en-US" sz="6700" b="1" dirty="0">
                <a:latin typeface="Bahnschrift SemiLight Condensed" panose="020B0502040204020203" pitchFamily="34" charset="0"/>
                <a:cs typeface="Calibri Light"/>
              </a:rPr>
              <a:t> avec des monuments et des mots II"</a:t>
            </a:r>
            <a:br>
              <a:rPr lang="en-US" sz="4000" dirty="0"/>
            </a:br>
            <a:r>
              <a:rPr lang="en-US" sz="4000" kern="1200" dirty="0">
                <a:latin typeface="+mj-lt"/>
                <a:ea typeface="+mj-ea"/>
                <a:cs typeface="+mj-cs"/>
              </a:rPr>
              <a:t> </a:t>
            </a:r>
            <a:br>
              <a:rPr lang="en-US" sz="4000" kern="1200" dirty="0"/>
            </a:br>
            <a:endParaRPr lang="en-US" sz="4000" kern="1200" dirty="0">
              <a:solidFill>
                <a:schemeClr val="tx1"/>
              </a:solidFill>
              <a:latin typeface="+mj-lt"/>
              <a:cs typeface="Calibri Light" panose="020F0302020204030204"/>
            </a:endParaRPr>
          </a:p>
        </p:txBody>
      </p:sp>
      <p:pic>
        <p:nvPicPr>
          <p:cNvPr id="3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00BB2D3F-8258-4250-9CB7-98EE7B5F6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59" y="3506"/>
            <a:ext cx="4826601" cy="6848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54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4" descr="Εικόνα που περιέχει κείμενο, εσωτερικό, άτομο, δωμάτιο&#10;&#10;Περιγραφή που δημιουργήθηκε αυτόματα">
            <a:extLst>
              <a:ext uri="{FF2B5EF4-FFF2-40B4-BE49-F238E27FC236}">
                <a16:creationId xmlns:a16="http://schemas.microsoft.com/office/drawing/2014/main" id="{C94865C1-25D5-461B-A95F-4C1F207CF3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0441" y="126537"/>
            <a:ext cx="8811118" cy="6604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645999-B434-493C-AADA-F98D319EA866}"/>
              </a:ext>
            </a:extLst>
          </p:cNvPr>
          <p:cNvSpPr txBox="1"/>
          <p:nvPr/>
        </p:nvSpPr>
        <p:spPr>
          <a:xfrm>
            <a:off x="7433733" y="5571065"/>
            <a:ext cx="4761087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2379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εσωτερικό, άτομο, δωμάτιο&#10;&#10;Περιγραφή που δημιουργήθηκε αυτόματα">
            <a:extLst>
              <a:ext uri="{FF2B5EF4-FFF2-40B4-BE49-F238E27FC236}">
                <a16:creationId xmlns:a16="http://schemas.microsoft.com/office/drawing/2014/main" id="{5CD232CB-444A-4AD7-BB43-3507F631B5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0064" y="90506"/>
            <a:ext cx="8911872" cy="66769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11D242-B485-49BE-A19B-28185CF3599C}"/>
              </a:ext>
            </a:extLst>
          </p:cNvPr>
          <p:cNvSpPr txBox="1"/>
          <p:nvPr/>
        </p:nvSpPr>
        <p:spPr>
          <a:xfrm>
            <a:off x="8661400" y="5599288"/>
            <a:ext cx="353342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69775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εσωτερικό, δάπεδο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C198013C-5BBE-4E50-B16E-42FF09E01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132" y="85366"/>
            <a:ext cx="8953735" cy="66872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2F30BB-6DEF-4D1D-832A-F810A6F1AA25}"/>
              </a:ext>
            </a:extLst>
          </p:cNvPr>
          <p:cNvSpPr txBox="1"/>
          <p:nvPr/>
        </p:nvSpPr>
        <p:spPr>
          <a:xfrm>
            <a:off x="7323809" y="5455636"/>
            <a:ext cx="486819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x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avec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grand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train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31859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κόκκινο&#10;&#10;Περιγραφή που δημιουργήθηκε αυτόματα">
            <a:extLst>
              <a:ext uri="{FF2B5EF4-FFF2-40B4-BE49-F238E27FC236}">
                <a16:creationId xmlns:a16="http://schemas.microsoft.com/office/drawing/2014/main" id="{57EC2BE8-B393-4C7C-9DF3-FCE73853E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784836" y="-972327"/>
            <a:ext cx="6622328" cy="88026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BA5D14-D0FC-460C-AF31-A7AA91450004}"/>
              </a:ext>
            </a:extLst>
          </p:cNvPr>
          <p:cNvSpPr txBox="1"/>
          <p:nvPr/>
        </p:nvSpPr>
        <p:spPr>
          <a:xfrm>
            <a:off x="7814733" y="5599288"/>
            <a:ext cx="4380088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Bingo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7776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εσωτερικό, office, ακαταστασία&#10;&#10;Περιγραφή που δημιουργήθηκε αυτόματα">
            <a:extLst>
              <a:ext uri="{FF2B5EF4-FFF2-40B4-BE49-F238E27FC236}">
                <a16:creationId xmlns:a16="http://schemas.microsoft.com/office/drawing/2014/main" id="{5C023AAA-6DA8-4613-87EA-65E9292B1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485" y="130457"/>
            <a:ext cx="8819029" cy="6597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50637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εσωτερικό, άτομο, τοίχος&#10;&#10;Περιγραφή που δημιουργήθηκε αυτόματα">
            <a:extLst>
              <a:ext uri="{FF2B5EF4-FFF2-40B4-BE49-F238E27FC236}">
                <a16:creationId xmlns:a16="http://schemas.microsoft.com/office/drawing/2014/main" id="{26FB7031-3785-4EAA-B9A4-AA95356E0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231" y="104205"/>
            <a:ext cx="8847538" cy="66495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1C6EE5-1ACE-4D05-B37D-1E0E7EBDEB15}"/>
              </a:ext>
            </a:extLst>
          </p:cNvPr>
          <p:cNvSpPr txBox="1"/>
          <p:nvPr/>
        </p:nvSpPr>
        <p:spPr>
          <a:xfrm>
            <a:off x="8661400" y="5683955"/>
            <a:ext cx="353342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8157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CF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>
            <a:extLst>
              <a:ext uri="{FF2B5EF4-FFF2-40B4-BE49-F238E27FC236}">
                <a16:creationId xmlns:a16="http://schemas.microsoft.com/office/drawing/2014/main" id="{77533444-B8A2-413B-880B-95C1F254A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186" y="171450"/>
            <a:ext cx="8627627" cy="6515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0403BB-DF57-4012-BDA4-D5E4EEA19B4B}"/>
              </a:ext>
            </a:extLst>
          </p:cNvPr>
          <p:cNvSpPr txBox="1"/>
          <p:nvPr/>
        </p:nvSpPr>
        <p:spPr>
          <a:xfrm>
            <a:off x="8167512" y="5528733"/>
            <a:ext cx="402731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Mots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Ca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c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hés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5398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10" y="926195"/>
            <a:ext cx="5246370" cy="500065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4000" kern="1200" dirty="0">
                <a:latin typeface="Comic Sans MS"/>
              </a:rPr>
            </a:br>
            <a:br>
              <a:rPr lang="en-US" sz="4000" kern="1200" dirty="0">
                <a:latin typeface="Comic Sans MS"/>
              </a:rPr>
            </a:b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5400" b="1" dirty="0" err="1">
                <a:latin typeface="Bahnschrift SemiLight Condensed" panose="020B0502040204020203" pitchFamily="34" charset="0"/>
                <a:cs typeface="Calibri Light"/>
              </a:rPr>
              <a:t>Jouons</a:t>
            </a: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 avec les </a:t>
            </a:r>
            <a:r>
              <a:rPr lang="en-US" sz="5400" b="1" dirty="0" err="1">
                <a:latin typeface="Bahnschrift SemiLight Condensed" panose="020B0502040204020203" pitchFamily="34" charset="0"/>
                <a:cs typeface="Calibri Light"/>
              </a:rPr>
              <a:t>goûts</a:t>
            </a: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 et les couleurs"</a:t>
            </a:r>
            <a:br>
              <a:rPr lang="en-US" sz="4800" dirty="0">
                <a:latin typeface="Bahnschrift SemiLight Condensed" panose="020B0502040204020203" pitchFamily="34" charset="0"/>
              </a:rPr>
            </a:br>
            <a:r>
              <a:rPr lang="en-US" sz="4000" kern="1200" dirty="0">
                <a:latin typeface="+mj-lt"/>
                <a:ea typeface="+mj-ea"/>
                <a:cs typeface="+mj-cs"/>
              </a:rPr>
              <a:t> </a:t>
            </a:r>
            <a:br>
              <a:rPr lang="en-US" sz="4000" kern="1200" dirty="0"/>
            </a:br>
            <a:endParaRPr lang="en-US" sz="4000" kern="1200" dirty="0">
              <a:solidFill>
                <a:schemeClr val="tx1"/>
              </a:solidFill>
              <a:latin typeface="+mj-lt"/>
              <a:cs typeface="Calibri Light" panose="020F0302020204030204"/>
            </a:endParaRPr>
          </a:p>
        </p:txBody>
      </p:sp>
      <p:pic>
        <p:nvPicPr>
          <p:cNvPr id="2" name="Εικόνα 4">
            <a:extLst>
              <a:ext uri="{FF2B5EF4-FFF2-40B4-BE49-F238E27FC236}">
                <a16:creationId xmlns:a16="http://schemas.microsoft.com/office/drawing/2014/main" id="{2B504CF4-C43C-476A-AC38-62F0B073A1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53" b="-587"/>
          <a:stretch/>
        </p:blipFill>
        <p:spPr>
          <a:xfrm>
            <a:off x="1210733" y="0"/>
            <a:ext cx="4747106" cy="6853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άτομ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CE9BEF56-F3E9-4398-B401-1BBA69C57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403" y="145596"/>
            <a:ext cx="8699193" cy="65668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6F20348-5D85-444A-B7EE-2066CF10C88E}"/>
              </a:ext>
            </a:extLst>
          </p:cNvPr>
          <p:cNvSpPr txBox="1"/>
          <p:nvPr/>
        </p:nvSpPr>
        <p:spPr>
          <a:xfrm>
            <a:off x="7588956" y="5726288"/>
            <a:ext cx="4605865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9361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οροφή&#10;&#10;Περιγραφή που δημιουργήθηκε αυτόματα">
            <a:extLst>
              <a:ext uri="{FF2B5EF4-FFF2-40B4-BE49-F238E27FC236}">
                <a16:creationId xmlns:a16="http://schemas.microsoft.com/office/drawing/2014/main" id="{A76942E7-61A1-4620-98B0-A3902BF5C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4603" y="165691"/>
            <a:ext cx="10122794" cy="65266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ECEFAF-526C-47C1-9C97-19ADB4FB8783}"/>
              </a:ext>
            </a:extLst>
          </p:cNvPr>
          <p:cNvSpPr txBox="1"/>
          <p:nvPr/>
        </p:nvSpPr>
        <p:spPr>
          <a:xfrm>
            <a:off x="8386798" y="5570925"/>
            <a:ext cx="380520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65630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άτομ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FD49DE4E-C4F0-4966-9938-B38ECB5EE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414" y="95242"/>
            <a:ext cx="8899172" cy="66675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44813D8-590E-406C-B2EF-0B2F3104805D}"/>
              </a:ext>
            </a:extLst>
          </p:cNvPr>
          <p:cNvSpPr txBox="1"/>
          <p:nvPr/>
        </p:nvSpPr>
        <p:spPr>
          <a:xfrm>
            <a:off x="7896577" y="5390726"/>
            <a:ext cx="4295423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l'oie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66748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πίνακας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28389084-D303-49E7-A015-8508F9D4C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989" y="175289"/>
            <a:ext cx="8646022" cy="65074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376CB6-B184-4DCA-801B-DEA160C51CFA}"/>
              </a:ext>
            </a:extLst>
          </p:cNvPr>
          <p:cNvSpPr txBox="1"/>
          <p:nvPr/>
        </p:nvSpPr>
        <p:spPr>
          <a:xfrm>
            <a:off x="7899400" y="5825066"/>
            <a:ext cx="4295423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Bingo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68414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καζίνο&#10;&#10;Περιγραφή που δημιουργήθηκε αυτόματα">
            <a:extLst>
              <a:ext uri="{FF2B5EF4-FFF2-40B4-BE49-F238E27FC236}">
                <a16:creationId xmlns:a16="http://schemas.microsoft.com/office/drawing/2014/main" id="{83D1D89C-FDF3-429F-88DA-1BDA9C662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411" y="134468"/>
            <a:ext cx="8759178" cy="6589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0BD3FE-0271-41C6-BC7E-C8C75C5B04D9}"/>
              </a:ext>
            </a:extLst>
          </p:cNvPr>
          <p:cNvSpPr txBox="1"/>
          <p:nvPr/>
        </p:nvSpPr>
        <p:spPr>
          <a:xfrm>
            <a:off x="6841067" y="5825066"/>
            <a:ext cx="535375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Puzzle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des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mots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0265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4" descr="Εικόνα που περιέχει άτομο, εσωτερικό, τραπέζι τραπεζαρίας&#10;&#10;Περιγραφή που δημιουργήθηκε αυτόματα">
            <a:extLst>
              <a:ext uri="{FF2B5EF4-FFF2-40B4-BE49-F238E27FC236}">
                <a16:creationId xmlns:a16="http://schemas.microsoft.com/office/drawing/2014/main" id="{1631BBF8-5EAC-4923-980C-6088BA4EA1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6767" y="97861"/>
            <a:ext cx="8878466" cy="66622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34598B-14A6-4992-9EEF-6D283A79A123}"/>
              </a:ext>
            </a:extLst>
          </p:cNvPr>
          <p:cNvSpPr txBox="1"/>
          <p:nvPr/>
        </p:nvSpPr>
        <p:spPr>
          <a:xfrm>
            <a:off x="8355330" y="5669844"/>
            <a:ext cx="383949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1223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5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άτομο, δάπεδ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022EEC7B-9621-4A11-89B9-68B80165A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0" y="201550"/>
            <a:ext cx="11013077" cy="64278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14022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928670"/>
            <a:ext cx="5916930" cy="500065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4000" kern="1200" dirty="0">
                <a:latin typeface="Bahnschrift SemiLight Condensed" panose="020B0502040204020203" pitchFamily="34" charset="0"/>
              </a:rPr>
            </a:br>
            <a:r>
              <a:rPr lang="en-US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Jouons</a:t>
            </a:r>
            <a:r>
              <a:rPr lang="en-US" b="1" dirty="0">
                <a:latin typeface="Bahnschrift SemiLight Condensed" panose="020B0502040204020203" pitchFamily="34" charset="0"/>
                <a:ea typeface="+mj-lt"/>
                <a:cs typeface="+mj-lt"/>
              </a:rPr>
              <a:t> avec le conte :</a:t>
            </a:r>
            <a:br>
              <a:rPr lang="el-GR" b="1" dirty="0">
                <a:latin typeface="Bahnschrift SemiLight Condensed" panose="020B0502040204020203" pitchFamily="34" charset="0"/>
                <a:ea typeface="+mj-lt"/>
                <a:cs typeface="+mj-lt"/>
              </a:rPr>
            </a:br>
            <a:r>
              <a:rPr lang="en-US" b="1" dirty="0">
                <a:latin typeface="Bahnschrift SemiLight Condensed" panose="020B0502040204020203" pitchFamily="34" charset="0"/>
                <a:ea typeface="+mj-lt"/>
                <a:cs typeface="+mj-lt"/>
              </a:rPr>
              <a:t>Tate la </a:t>
            </a:r>
            <a:r>
              <a:rPr lang="en-US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patate</a:t>
            </a:r>
            <a:r>
              <a:rPr lang="en-US" b="1" dirty="0">
                <a:latin typeface="Bahnschrift SemiLight Condensed" panose="020B0502040204020203" pitchFamily="34" charset="0"/>
                <a:ea typeface="+mj-lt"/>
                <a:cs typeface="+mj-lt"/>
              </a:rPr>
              <a:t>, Zaza la </a:t>
            </a:r>
            <a:r>
              <a:rPr lang="en-US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chatte</a:t>
            </a:r>
            <a:r>
              <a:rPr lang="en-US" b="1" dirty="0">
                <a:latin typeface="Bahnschrift SemiLight Condensed" panose="020B0502040204020203" pitchFamily="34" charset="0"/>
                <a:ea typeface="+mj-lt"/>
                <a:cs typeface="+mj-lt"/>
              </a:rPr>
              <a:t>..</a:t>
            </a:r>
            <a:r>
              <a:rPr lang="en-US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br>
              <a:rPr lang="en-US" sz="4000" dirty="0">
                <a:latin typeface="Bahnschrift SemiLight Condensed" panose="020B0502040204020203" pitchFamily="34" charset="0"/>
              </a:rPr>
            </a:br>
            <a:endParaRPr lang="en-US" sz="4000" kern="1200" dirty="0">
              <a:solidFill>
                <a:schemeClr val="tx1"/>
              </a:solidFill>
              <a:latin typeface="+mj-lt"/>
              <a:cs typeface="Calibri Light" panose="020F0302020204030204"/>
            </a:endParaRPr>
          </a:p>
        </p:txBody>
      </p:sp>
      <p:pic>
        <p:nvPicPr>
          <p:cNvPr id="3" name="Εικόνα 4">
            <a:extLst>
              <a:ext uri="{FF2B5EF4-FFF2-40B4-BE49-F238E27FC236}">
                <a16:creationId xmlns:a16="http://schemas.microsoft.com/office/drawing/2014/main" id="{BB7933E0-4BF9-48AC-B888-5F90D1BBCB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"/>
          <a:stretch/>
        </p:blipFill>
        <p:spPr>
          <a:xfrm>
            <a:off x="871425" y="14111"/>
            <a:ext cx="4845976" cy="6856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973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>
            <a:extLst>
              <a:ext uri="{FF2B5EF4-FFF2-40B4-BE49-F238E27FC236}">
                <a16:creationId xmlns:a16="http://schemas.microsoft.com/office/drawing/2014/main" id="{0CCB600E-999A-4704-8FA3-58A7D6796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612" y="171753"/>
            <a:ext cx="8612775" cy="65144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49B511-3D45-4AE7-BA28-21889183B063}"/>
              </a:ext>
            </a:extLst>
          </p:cNvPr>
          <p:cNvSpPr txBox="1"/>
          <p:nvPr/>
        </p:nvSpPr>
        <p:spPr>
          <a:xfrm>
            <a:off x="7433734" y="5698066"/>
            <a:ext cx="4761087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99408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εσωτερικό, άτομο, ράφι&#10;&#10;Περιγραφή που δημιουργήθηκε αυτόματα">
            <a:extLst>
              <a:ext uri="{FF2B5EF4-FFF2-40B4-BE49-F238E27FC236}">
                <a16:creationId xmlns:a16="http://schemas.microsoft.com/office/drawing/2014/main" id="{4E2D673E-A152-4A0B-8238-7B42250CA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379" y="99877"/>
            <a:ext cx="8829242" cy="6658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197B09-7C04-4CD6-B653-203B9141321D}"/>
              </a:ext>
            </a:extLst>
          </p:cNvPr>
          <p:cNvSpPr txBox="1"/>
          <p:nvPr/>
        </p:nvSpPr>
        <p:spPr>
          <a:xfrm>
            <a:off x="8661400" y="5401733"/>
            <a:ext cx="3533422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828695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άτομ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FF5F7170-DC54-49C7-9AB4-5693F8FF8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445" y="97223"/>
            <a:ext cx="9911109" cy="66635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644813D8-590E-406C-B2EF-0B2F3104805D}"/>
              </a:ext>
            </a:extLst>
          </p:cNvPr>
          <p:cNvSpPr txBox="1"/>
          <p:nvPr/>
        </p:nvSpPr>
        <p:spPr>
          <a:xfrm>
            <a:off x="7924801" y="5343595"/>
            <a:ext cx="426719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l’oi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07314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σταυρόλεξο&#10;&#10;Περιγραφή που δημιουργήθηκε αυτόματα">
            <a:extLst>
              <a:ext uri="{FF2B5EF4-FFF2-40B4-BE49-F238E27FC236}">
                <a16:creationId xmlns:a16="http://schemas.microsoft.com/office/drawing/2014/main" id="{B3A217CB-CCFA-4220-A807-447EB8ABB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596" y="89058"/>
            <a:ext cx="9616808" cy="6679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DC2B6E-683F-4AD0-A6F2-2D35AF67FEB2}"/>
              </a:ext>
            </a:extLst>
          </p:cNvPr>
          <p:cNvSpPr txBox="1"/>
          <p:nvPr/>
        </p:nvSpPr>
        <p:spPr>
          <a:xfrm>
            <a:off x="7717792" y="5526475"/>
            <a:ext cx="5537198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mémoire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708987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εσωτερικό, αρκετά&#10;&#10;Περιγραφή που δημιουργήθηκε αυτόματα">
            <a:extLst>
              <a:ext uri="{FF2B5EF4-FFF2-40B4-BE49-F238E27FC236}">
                <a16:creationId xmlns:a16="http://schemas.microsoft.com/office/drawing/2014/main" id="{22EF64D3-4A37-4F12-9E55-DA5E9A8EA5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0"/>
          <a:stretch/>
        </p:blipFill>
        <p:spPr>
          <a:xfrm>
            <a:off x="121987" y="763872"/>
            <a:ext cx="11810072" cy="55004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AA98DF-1AB2-4541-8941-10028BCCE8E0}"/>
              </a:ext>
            </a:extLst>
          </p:cNvPr>
          <p:cNvSpPr txBox="1"/>
          <p:nvPr/>
        </p:nvSpPr>
        <p:spPr>
          <a:xfrm>
            <a:off x="8023578" y="5709407"/>
            <a:ext cx="416842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0399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Εικόνα που περιέχει κείμενο, άτομο, εσωτερικό, δωμάτιο&#10;&#10;Περιγραφή που δημιουργήθηκε αυτόματα">
            <a:extLst>
              <a:ext uri="{FF2B5EF4-FFF2-40B4-BE49-F238E27FC236}">
                <a16:creationId xmlns:a16="http://schemas.microsoft.com/office/drawing/2014/main" id="{9C14558D-31BD-4AF6-9FE2-60A952BC9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765" y="141971"/>
            <a:ext cx="8114469" cy="65740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CB3B43-CC64-444B-A151-73D0CAD8931C}"/>
              </a:ext>
            </a:extLst>
          </p:cNvPr>
          <p:cNvSpPr txBox="1"/>
          <p:nvPr/>
        </p:nvSpPr>
        <p:spPr>
          <a:xfrm>
            <a:off x="8350533" y="5526475"/>
            <a:ext cx="426719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Mots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Ca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c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hés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5873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C1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εσωτερικό, τοίχος, δωμάτιο&#10;&#10;Περιγραφή που δημιουργήθηκε αυτόματα">
            <a:extLst>
              <a:ext uri="{FF2B5EF4-FFF2-40B4-BE49-F238E27FC236}">
                <a16:creationId xmlns:a16="http://schemas.microsoft.com/office/drawing/2014/main" id="{ECDE9FF8-C899-45AC-AD52-37707B6E3D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72845" y="156127"/>
            <a:ext cx="9846310" cy="65457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96730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119" y="686700"/>
            <a:ext cx="4836316" cy="500065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4000" kern="1200" dirty="0">
                <a:latin typeface="Comic Sans MS"/>
              </a:rPr>
            </a:br>
            <a:br>
              <a:rPr lang="en-US" sz="4800" kern="1200" dirty="0">
                <a:latin typeface="Bahnschrift SemiLight Condensed" panose="020B0502040204020203" pitchFamily="34" charset="0"/>
              </a:rPr>
            </a:b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5400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Jouons</a:t>
            </a:r>
            <a:r>
              <a:rPr lang="en-US" sz="5400" b="1" dirty="0">
                <a:latin typeface="Bahnschrift SemiLight Condensed" panose="020B0502040204020203" pitchFamily="34" charset="0"/>
                <a:ea typeface="+mj-lt"/>
                <a:cs typeface="+mj-lt"/>
              </a:rPr>
              <a:t> avec le conte: </a:t>
            </a:r>
            <a:br>
              <a:rPr lang="en-US" sz="5400" b="1" dirty="0">
                <a:latin typeface="Bahnschrift SemiLight Condensed" panose="020B0502040204020203" pitchFamily="34" charset="0"/>
                <a:ea typeface="+mj-lt"/>
                <a:cs typeface="+mj-lt"/>
              </a:rPr>
            </a:br>
            <a:r>
              <a:rPr lang="en-US" sz="5400" b="1" dirty="0">
                <a:latin typeface="Bahnschrift SemiLight Condensed" panose="020B0502040204020203" pitchFamily="34" charset="0"/>
                <a:ea typeface="+mj-lt"/>
                <a:cs typeface="+mj-lt"/>
              </a:rPr>
              <a:t>Les trois petits </a:t>
            </a:r>
            <a:r>
              <a:rPr lang="en-US" sz="5400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cochons</a:t>
            </a: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br>
              <a:rPr lang="en-US" sz="4000" dirty="0"/>
            </a:br>
            <a:r>
              <a:rPr lang="en-US" sz="4000" kern="1200" dirty="0">
                <a:latin typeface="+mj-lt"/>
                <a:ea typeface="+mj-ea"/>
                <a:cs typeface="+mj-cs"/>
              </a:rPr>
              <a:t> </a:t>
            </a:r>
            <a:br>
              <a:rPr lang="en-US" sz="4000" kern="1200" dirty="0"/>
            </a:br>
            <a:endParaRPr lang="en-US" sz="4000" kern="1200" dirty="0">
              <a:solidFill>
                <a:schemeClr val="tx1"/>
              </a:solidFill>
              <a:latin typeface="+mj-lt"/>
              <a:cs typeface="Calibri Light" panose="020F0302020204030204"/>
            </a:endParaRPr>
          </a:p>
        </p:txBody>
      </p:sp>
      <p:pic>
        <p:nvPicPr>
          <p:cNvPr id="2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4A88B308-4732-4129-B119-1FA8D5BBE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178" y="-3834"/>
            <a:ext cx="4746977" cy="6809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563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τοίχος&#10;&#10;Περιγραφή που δημιουργήθηκε αυτόματα">
            <a:extLst>
              <a:ext uri="{FF2B5EF4-FFF2-40B4-BE49-F238E27FC236}">
                <a16:creationId xmlns:a16="http://schemas.microsoft.com/office/drawing/2014/main" id="{58D27253-D83B-4AFA-B4CD-89C38B6F6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590" y="109703"/>
            <a:ext cx="8846820" cy="663859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31FCB7-0620-4C6F-A81B-446E7FA28684}"/>
              </a:ext>
            </a:extLst>
          </p:cNvPr>
          <p:cNvSpPr txBox="1"/>
          <p:nvPr/>
        </p:nvSpPr>
        <p:spPr>
          <a:xfrm>
            <a:off x="7546622" y="5401732"/>
            <a:ext cx="464819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8868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διαφορετικός, μάτσο, πορτοκαλί&#10;&#10;Περιγραφή που δημιουργήθηκε αυτόματα">
            <a:extLst>
              <a:ext uri="{FF2B5EF4-FFF2-40B4-BE49-F238E27FC236}">
                <a16:creationId xmlns:a16="http://schemas.microsoft.com/office/drawing/2014/main" id="{0AE04271-A5C4-4DC1-A5D2-E3D0462AC7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8" b="-284"/>
          <a:stretch/>
        </p:blipFill>
        <p:spPr>
          <a:xfrm>
            <a:off x="273975" y="866274"/>
            <a:ext cx="11644049" cy="4925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C61E49-134F-4CF9-9771-4FE52C43A236}"/>
              </a:ext>
            </a:extLst>
          </p:cNvPr>
          <p:cNvSpPr txBox="1"/>
          <p:nvPr/>
        </p:nvSpPr>
        <p:spPr>
          <a:xfrm>
            <a:off x="6095999" y="5607005"/>
            <a:ext cx="6355643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Conte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(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histoire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18554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4" descr="Εικόνα που περιέχει κείμενο, δάπεδο, εσωτερικό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678D194F-D5CB-4124-BC31-F2092EF16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94" y="157275"/>
            <a:ext cx="8693011" cy="6543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D1E585-127B-4FBD-90FF-B75E463C490F}"/>
              </a:ext>
            </a:extLst>
          </p:cNvPr>
          <p:cNvSpPr txBox="1"/>
          <p:nvPr/>
        </p:nvSpPr>
        <p:spPr>
          <a:xfrm>
            <a:off x="5190067" y="5712178"/>
            <a:ext cx="7004755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dramatisation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18849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5" descr="Εικόνα που περιέχει κείμενο, άτομο, εσωτερικό, δάπεδο&#10;&#10;Περιγραφή που δημιουργήθηκε αυτόματα">
            <a:extLst>
              <a:ext uri="{FF2B5EF4-FFF2-40B4-BE49-F238E27FC236}">
                <a16:creationId xmlns:a16="http://schemas.microsoft.com/office/drawing/2014/main" id="{653EB9E9-A80A-4256-8F34-C07D74F35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393" y="90282"/>
            <a:ext cx="8846067" cy="66482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44813D8-590E-406C-B2EF-0B2F3104805D}"/>
              </a:ext>
            </a:extLst>
          </p:cNvPr>
          <p:cNvSpPr txBox="1"/>
          <p:nvPr/>
        </p:nvSpPr>
        <p:spPr>
          <a:xfrm>
            <a:off x="8146768" y="5545807"/>
            <a:ext cx="404523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Jeux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théâtraux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958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δάπεδο&#10;&#10;Περιγραφή που δημιουργήθηκε αυτόματα">
            <a:extLst>
              <a:ext uri="{FF2B5EF4-FFF2-40B4-BE49-F238E27FC236}">
                <a16:creationId xmlns:a16="http://schemas.microsoft.com/office/drawing/2014/main" id="{D50E4C79-4203-4D45-8BCC-588E265C9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165" y="99728"/>
            <a:ext cx="8789670" cy="6658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752620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 descr="Εικόνα που περιέχει κείμενο, εσωτερικό, δάπεδο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3396F24D-15CE-4F27-8B02-B3F18C0DE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4393" y="99364"/>
            <a:ext cx="7563213" cy="66592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EFE7F0-3906-4902-B221-E15C9C855713}"/>
              </a:ext>
            </a:extLst>
          </p:cNvPr>
          <p:cNvSpPr txBox="1"/>
          <p:nvPr/>
        </p:nvSpPr>
        <p:spPr>
          <a:xfrm>
            <a:off x="6629401" y="5627510"/>
            <a:ext cx="556542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la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marelle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726761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5A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δάπεδο, εσωτερικό, άτομο, ράφι&#10;&#10;Περιγραφή που δημιουργήθηκε αυτόματα">
            <a:extLst>
              <a:ext uri="{FF2B5EF4-FFF2-40B4-BE49-F238E27FC236}">
                <a16:creationId xmlns:a16="http://schemas.microsoft.com/office/drawing/2014/main" id="{EC20D0A3-8426-4E0F-A2A6-675B769A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590" y="120112"/>
            <a:ext cx="8846820" cy="66177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658909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7980" y="938160"/>
            <a:ext cx="4817532" cy="500065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4900" kern="1200" dirty="0">
                <a:latin typeface="Bahnschrift SemiLight Condensed" panose="020B0502040204020203" pitchFamily="34" charset="0"/>
              </a:rPr>
            </a:br>
            <a:br>
              <a:rPr lang="en-US" sz="4900" kern="1200" dirty="0">
                <a:latin typeface="Bahnschrift SemiLight Condensed" panose="020B0502040204020203" pitchFamily="34" charset="0"/>
              </a:rPr>
            </a:br>
            <a:r>
              <a:rPr lang="en-US" sz="60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6000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Jouons</a:t>
            </a:r>
            <a:r>
              <a:rPr lang="en-US" sz="6000" b="1" dirty="0">
                <a:latin typeface="Bahnschrift SemiLight Condensed" panose="020B0502040204020203" pitchFamily="34" charset="0"/>
                <a:ea typeface="+mj-lt"/>
                <a:cs typeface="+mj-lt"/>
              </a:rPr>
              <a:t> avec les </a:t>
            </a:r>
            <a:r>
              <a:rPr lang="en-US" sz="6000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vêtements</a:t>
            </a:r>
            <a:r>
              <a:rPr lang="en-US" sz="6000" b="1" dirty="0">
                <a:latin typeface="Bahnschrift SemiLight Condensed" panose="020B0502040204020203" pitchFamily="34" charset="0"/>
                <a:ea typeface="+mj-lt"/>
                <a:cs typeface="+mj-lt"/>
              </a:rPr>
              <a:t> et les </a:t>
            </a:r>
            <a:r>
              <a:rPr lang="en-US" sz="6000" b="1" dirty="0" err="1">
                <a:latin typeface="Bahnschrift SemiLight Condensed" panose="020B0502040204020203" pitchFamily="34" charset="0"/>
                <a:ea typeface="+mj-lt"/>
                <a:cs typeface="+mj-lt"/>
              </a:rPr>
              <a:t>saisons</a:t>
            </a:r>
            <a:r>
              <a:rPr lang="en-US" sz="60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br>
              <a:rPr lang="en-US" sz="4000" dirty="0"/>
            </a:br>
            <a:r>
              <a:rPr lang="en-US" sz="4000" kern="1200" dirty="0">
                <a:latin typeface="+mj-lt"/>
                <a:ea typeface="+mj-ea"/>
                <a:cs typeface="+mj-cs"/>
              </a:rPr>
              <a:t> </a:t>
            </a:r>
            <a:br>
              <a:rPr lang="en-US" sz="4000" kern="1200" dirty="0"/>
            </a:br>
            <a:endParaRPr lang="en-US" sz="4000" kern="1200" dirty="0">
              <a:solidFill>
                <a:schemeClr val="tx1"/>
              </a:solidFill>
              <a:latin typeface="+mj-lt"/>
              <a:cs typeface="Calibri Light" panose="020F0302020204030204"/>
            </a:endParaRPr>
          </a:p>
        </p:txBody>
      </p:sp>
      <p:pic>
        <p:nvPicPr>
          <p:cNvPr id="3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5D5DA828-63A8-4D1B-B3D9-1227AF74C3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1956" y="-4049"/>
            <a:ext cx="4817532" cy="6866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663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εσωτερικό, άτομο, αρκετά&#10;&#10;Περιγραφή που δημιουργήθηκε αυτόματα">
            <a:extLst>
              <a:ext uri="{FF2B5EF4-FFF2-40B4-BE49-F238E27FC236}">
                <a16:creationId xmlns:a16="http://schemas.microsoft.com/office/drawing/2014/main" id="{DE4227C9-1840-411A-B923-A6C3EB987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048" y="128245"/>
            <a:ext cx="10095904" cy="6601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4DEABA-3486-4C6B-83D7-AFEFCB6B2898}"/>
              </a:ext>
            </a:extLst>
          </p:cNvPr>
          <p:cNvSpPr txBox="1"/>
          <p:nvPr/>
        </p:nvSpPr>
        <p:spPr>
          <a:xfrm>
            <a:off x="7433733" y="5359399"/>
            <a:ext cx="4761087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62898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βασίλισσα, επιχειρηματική κάρτα&#10;&#10;Περιγραφή που δημιουργήθηκε αυτόματα">
            <a:extLst>
              <a:ext uri="{FF2B5EF4-FFF2-40B4-BE49-F238E27FC236}">
                <a16:creationId xmlns:a16="http://schemas.microsoft.com/office/drawing/2014/main" id="{4D553642-AC0F-4841-8027-100E9565D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348" y="115537"/>
            <a:ext cx="8657304" cy="66269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E21D976A-9A2A-43AB-A682-85DB1B27A9CD}"/>
              </a:ext>
            </a:extLst>
          </p:cNvPr>
          <p:cNvSpPr txBox="1"/>
          <p:nvPr/>
        </p:nvSpPr>
        <p:spPr>
          <a:xfrm>
            <a:off x="8661400" y="5740399"/>
            <a:ext cx="353342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809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άτομο, εσωτερικό, κρεβατοκάμαρα&#10;&#10;Περιγραφή που δημιουργήθηκε αυτόματα">
            <a:extLst>
              <a:ext uri="{FF2B5EF4-FFF2-40B4-BE49-F238E27FC236}">
                <a16:creationId xmlns:a16="http://schemas.microsoft.com/office/drawing/2014/main" id="{CEF18847-9FAA-4A01-8F10-9213C493A8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922" y="125318"/>
            <a:ext cx="9344156" cy="6607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22928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άτομο, δάπεδ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7BB1821E-6564-4108-B6DA-25D956175A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3352" y="123197"/>
            <a:ext cx="8285295" cy="66116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44813D8-590E-406C-B2EF-0B2F3104805D}"/>
              </a:ext>
            </a:extLst>
          </p:cNvPr>
          <p:cNvSpPr txBox="1"/>
          <p:nvPr/>
        </p:nvSpPr>
        <p:spPr>
          <a:xfrm>
            <a:off x="7402690" y="5252861"/>
            <a:ext cx="4789310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x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d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omino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08677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πίνακας, εσωτερικό, πανί&#10;&#10;Περιγραφή που δημιουργήθηκε αυτόματα">
            <a:extLst>
              <a:ext uri="{FF2B5EF4-FFF2-40B4-BE49-F238E27FC236}">
                <a16:creationId xmlns:a16="http://schemas.microsoft.com/office/drawing/2014/main" id="{72FD5B85-761F-43F8-B834-21B082162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163" y="103142"/>
            <a:ext cx="8811673" cy="6651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644813D8-590E-406C-B2EF-0B2F3104805D}"/>
              </a:ext>
            </a:extLst>
          </p:cNvPr>
          <p:cNvSpPr txBox="1"/>
          <p:nvPr/>
        </p:nvSpPr>
        <p:spPr>
          <a:xfrm>
            <a:off x="8181623" y="5599288"/>
            <a:ext cx="4013199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l’oi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334870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εσωτερικό, άτομο, κόκκινο&#10;&#10;Περιγραφή που δημιουργήθηκε αυτόματα">
            <a:extLst>
              <a:ext uri="{FF2B5EF4-FFF2-40B4-BE49-F238E27FC236}">
                <a16:creationId xmlns:a16="http://schemas.microsoft.com/office/drawing/2014/main" id="{C823047C-291A-4358-A036-B3809FDE5D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097" y="114640"/>
            <a:ext cx="8071805" cy="66287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208BD5-BCFE-47A6-A78A-6397EE9A49CD}"/>
              </a:ext>
            </a:extLst>
          </p:cNvPr>
          <p:cNvSpPr txBox="1"/>
          <p:nvPr/>
        </p:nvSpPr>
        <p:spPr>
          <a:xfrm>
            <a:off x="8661400" y="5712177"/>
            <a:ext cx="3533422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22015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E5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πίνακας, εσωτερικό, τοίχος&#10;&#10;Περιγραφή που δημιουργήθηκε αυτόματα">
            <a:extLst>
              <a:ext uri="{FF2B5EF4-FFF2-40B4-BE49-F238E27FC236}">
                <a16:creationId xmlns:a16="http://schemas.microsoft.com/office/drawing/2014/main" id="{546DAA89-0E46-44C1-97F1-26121A564F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8266" y="94161"/>
            <a:ext cx="8835467" cy="66696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984000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471636"/>
            <a:ext cx="5736386" cy="2248953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br>
              <a:rPr lang="en-US" sz="5400" kern="1200" dirty="0">
                <a:latin typeface="Bahnschrift SemiLight Condensed" panose="020B0502040204020203" pitchFamily="34" charset="0"/>
              </a:rPr>
            </a:br>
            <a:r>
              <a:rPr lang="en-US" sz="6000" b="1" dirty="0">
                <a:latin typeface="Bahnschrift SemiLight Condensed" panose="020B0502040204020203" pitchFamily="34" charset="0"/>
                <a:cs typeface="Calibri Light"/>
              </a:rPr>
              <a:t>"La fête de </a:t>
            </a:r>
            <a:r>
              <a:rPr lang="el-GR" sz="6000" b="1" dirty="0" err="1">
                <a:latin typeface="Bahnschrift SemiLight Condensed" panose="020B0502040204020203" pitchFamily="34" charset="0"/>
                <a:cs typeface="Calibri Light"/>
              </a:rPr>
              <a:t>Noël</a:t>
            </a:r>
            <a:r>
              <a:rPr lang="en-US" sz="60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5400" kern="1200" dirty="0">
                <a:latin typeface="Bahnschrift SemiLight Condensed" panose="020B0502040204020203" pitchFamily="34" charset="0"/>
              </a:rPr>
              <a:t> </a:t>
            </a:r>
            <a:br>
              <a:rPr lang="en-US" sz="5400" kern="1200" dirty="0">
                <a:latin typeface="Bahnschrift SemiLight Condensed" panose="020B0502040204020203" pitchFamily="34" charset="0"/>
              </a:rPr>
            </a:br>
            <a:endParaRPr lang="en-US" sz="5400" kern="1200" dirty="0">
              <a:latin typeface="Bahnschrift SemiLight Condensed" panose="020B0502040204020203" pitchFamily="34" charset="0"/>
              <a:cs typeface="Calibri Light" panose="020F0302020204030204"/>
            </a:endParaRPr>
          </a:p>
        </p:txBody>
      </p:sp>
      <p:pic>
        <p:nvPicPr>
          <p:cNvPr id="2" name="Εικόνα 4">
            <a:extLst>
              <a:ext uri="{FF2B5EF4-FFF2-40B4-BE49-F238E27FC236}">
                <a16:creationId xmlns:a16="http://schemas.microsoft.com/office/drawing/2014/main" id="{9D88C46D-D59C-4EE4-BEFF-D18D3A0D4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395" y="-4411"/>
            <a:ext cx="4761088" cy="6863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447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12287F68-1D03-4E74-8128-4708E229E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5453" y="160020"/>
            <a:ext cx="8715857" cy="65897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0C10FB66-F3D7-4647-BB7A-8BAE8FAD7F50}"/>
              </a:ext>
            </a:extLst>
          </p:cNvPr>
          <p:cNvSpPr txBox="1"/>
          <p:nvPr/>
        </p:nvSpPr>
        <p:spPr>
          <a:xfrm>
            <a:off x="7588955" y="5472288"/>
            <a:ext cx="460586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6575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άτομο, εσωτερικό, ομάδα, δωμάτιο&#10;&#10;Περιγραφή που δημιουργήθηκε αυτόματα">
            <a:extLst>
              <a:ext uri="{FF2B5EF4-FFF2-40B4-BE49-F238E27FC236}">
                <a16:creationId xmlns:a16="http://schemas.microsoft.com/office/drawing/2014/main" id="{1036EBEC-087E-4411-A83C-2B5005762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593" y="107694"/>
            <a:ext cx="8812813" cy="66426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0C10FB66-F3D7-4647-BB7A-8BAE8FAD7F50}"/>
              </a:ext>
            </a:extLst>
          </p:cNvPr>
          <p:cNvSpPr txBox="1"/>
          <p:nvPr/>
        </p:nvSpPr>
        <p:spPr>
          <a:xfrm>
            <a:off x="6770510" y="5599288"/>
            <a:ext cx="5424311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Chansons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Noël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14793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όρθιος&#10;&#10;Περιγραφή που δημιουργήθηκε αυτόματα">
            <a:extLst>
              <a:ext uri="{FF2B5EF4-FFF2-40B4-BE49-F238E27FC236}">
                <a16:creationId xmlns:a16="http://schemas.microsoft.com/office/drawing/2014/main" id="{149CB1F4-E721-4995-8B97-5708F7050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180" y="135339"/>
            <a:ext cx="8765639" cy="65873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670476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4" descr="Εικόνα που περιέχει κείμενο, εσωτερικό, άτομο, ακαταστασία&#10;&#10;Περιγραφή που δημιουργήθηκε αυτόματα">
            <a:extLst>
              <a:ext uri="{FF2B5EF4-FFF2-40B4-BE49-F238E27FC236}">
                <a16:creationId xmlns:a16="http://schemas.microsoft.com/office/drawing/2014/main" id="{7DE6573F-0102-41A9-A6F1-D36368E95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359" y="88759"/>
            <a:ext cx="8791281" cy="66804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45DA82-B610-44D5-83F4-720E819B62F8}"/>
              </a:ext>
            </a:extLst>
          </p:cNvPr>
          <p:cNvSpPr txBox="1"/>
          <p:nvPr/>
        </p:nvSpPr>
        <p:spPr>
          <a:xfrm>
            <a:off x="8661400" y="5655733"/>
            <a:ext cx="3533422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5120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E3EA6B8E-2B08-41E2-A972-727201253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844" y="108926"/>
            <a:ext cx="8876312" cy="66401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808095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4" descr="Εικόνα που περιέχει κείμενο, άτομ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43B920B6-CCEE-49F3-8FD2-E1DD33592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161" y="162021"/>
            <a:ext cx="9955678" cy="65339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F418D2-22EB-46F5-B2E2-2A4076644A1D}"/>
              </a:ext>
            </a:extLst>
          </p:cNvPr>
          <p:cNvSpPr txBox="1"/>
          <p:nvPr/>
        </p:nvSpPr>
        <p:spPr>
          <a:xfrm>
            <a:off x="6518627" y="5681980"/>
            <a:ext cx="6990644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  “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L'orcheste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d'harmonie</a:t>
            </a:r>
            <a:r>
              <a:rPr lang="en-US" sz="4400" b="1" i="1" dirty="0">
                <a:latin typeface="Bahnschrift SemiLight Condensed" panose="020B0502040204020203" pitchFamily="34" charset="0"/>
                <a:cs typeface="Calibri"/>
              </a:rPr>
              <a:t>”</a:t>
            </a:r>
            <a:endParaRPr lang="el-GR" sz="4400" b="1" i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62264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άτομο, πολύχρωμος&#10;&#10;Περιγραφή που δημιουργήθηκε αυτόματα">
            <a:extLst>
              <a:ext uri="{FF2B5EF4-FFF2-40B4-BE49-F238E27FC236}">
                <a16:creationId xmlns:a16="http://schemas.microsoft.com/office/drawing/2014/main" id="{DBED51FB-C7BB-4E8C-9385-1D2CE4A6B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632" y="128840"/>
            <a:ext cx="9900735" cy="66003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132878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625" y="2085401"/>
            <a:ext cx="5516471" cy="2687196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br>
              <a:rPr lang="en-US" sz="4000" kern="1200" dirty="0">
                <a:latin typeface="Bahnschrift SemiLight Condensed" panose="020B0502040204020203" pitchFamily="34" charset="0"/>
              </a:rPr>
            </a:br>
            <a:br>
              <a:rPr lang="en-US" sz="4000" kern="1200" dirty="0">
                <a:latin typeface="Bahnschrift SemiLight Condensed" panose="020B0502040204020203" pitchFamily="34" charset="0"/>
              </a:rPr>
            </a:b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5400" b="1" dirty="0" err="1">
                <a:latin typeface="Bahnschrift SemiLight Condensed" panose="020B0502040204020203" pitchFamily="34" charset="0"/>
                <a:cs typeface="Calibri Light"/>
              </a:rPr>
              <a:t>Jouons</a:t>
            </a: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 avec le corps"</a:t>
            </a:r>
            <a:br>
              <a:rPr lang="en-US" sz="4000" dirty="0">
                <a:latin typeface="Bahnschrift SemiLight Condensed" panose="020B0502040204020203" pitchFamily="34" charset="0"/>
              </a:rPr>
            </a:br>
            <a:r>
              <a:rPr lang="en-US" sz="4000" kern="1200" dirty="0">
                <a:latin typeface="Bahnschrift SemiLight Condensed" panose="020B0502040204020203" pitchFamily="34" charset="0"/>
              </a:rPr>
              <a:t> </a:t>
            </a:r>
            <a:br>
              <a:rPr lang="en-US" sz="4000" kern="1200" dirty="0">
                <a:latin typeface="Bahnschrift SemiLight Condensed" panose="020B0502040204020203" pitchFamily="34" charset="0"/>
              </a:rPr>
            </a:br>
            <a:endParaRPr lang="en-US" sz="4000" kern="1200" dirty="0">
              <a:latin typeface="Bahnschrift SemiLight Condensed" panose="020B0502040204020203" pitchFamily="34" charset="0"/>
              <a:cs typeface="Calibri Light" panose="020F0302020204030204"/>
            </a:endParaRPr>
          </a:p>
        </p:txBody>
      </p:sp>
      <p:pic>
        <p:nvPicPr>
          <p:cNvPr id="2" name="Εικόνα 2">
            <a:extLst>
              <a:ext uri="{FF2B5EF4-FFF2-40B4-BE49-F238E27FC236}">
                <a16:creationId xmlns:a16="http://schemas.microsoft.com/office/drawing/2014/main" id="{CEDF0C67-6E5B-C348-7636-550A84E327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511" y="-6721"/>
            <a:ext cx="4859866" cy="6871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183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AE70ABD5-6F86-E492-42E7-FD699074D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443" y="123591"/>
            <a:ext cx="9631114" cy="66108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1E2F40-3D75-FDBA-545F-F41CD4E74586}"/>
              </a:ext>
            </a:extLst>
          </p:cNvPr>
          <p:cNvSpPr txBox="1"/>
          <p:nvPr/>
        </p:nvSpPr>
        <p:spPr>
          <a:xfrm>
            <a:off x="7603065" y="5782733"/>
            <a:ext cx="4591755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 </a:t>
            </a:r>
          </a:p>
        </p:txBody>
      </p:sp>
    </p:spTree>
    <p:extLst>
      <p:ext uri="{BB962C8B-B14F-4D97-AF65-F5344CB8AC3E}">
        <p14:creationId xmlns:p14="http://schemas.microsoft.com/office/powerpoint/2010/main" val="1915636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άτομο, δάπεδ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47CF83C8-2632-F661-5CD7-88342A5CB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107" y="135980"/>
            <a:ext cx="8047785" cy="6586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BD8EF1-7302-3697-4F40-4B92FFCCE04E}"/>
              </a:ext>
            </a:extLst>
          </p:cNvPr>
          <p:cNvSpPr txBox="1"/>
          <p:nvPr/>
        </p:nvSpPr>
        <p:spPr>
          <a:xfrm>
            <a:off x="9239954" y="5740399"/>
            <a:ext cx="2954868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dirty="0">
                <a:latin typeface="Comic Sans MS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527704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δάπεδ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21A89FC1-B6B3-9625-A19F-E674B8C57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197" y="112684"/>
            <a:ext cx="8783606" cy="6632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389147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6" descr="Εικόνα που περιέχει κείμενο, άτομο, δάπεδ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633D2015-4F66-4490-5AF0-B596266D2C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0795" y="145492"/>
            <a:ext cx="8670409" cy="6567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E91231-D231-6FA3-0C3C-7502FD8344D3}"/>
              </a:ext>
            </a:extLst>
          </p:cNvPr>
          <p:cNvSpPr txBox="1"/>
          <p:nvPr/>
        </p:nvSpPr>
        <p:spPr>
          <a:xfrm>
            <a:off x="7402690" y="5321441"/>
            <a:ext cx="4789310" cy="83099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8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8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n-US" sz="4800" b="1" dirty="0">
                <a:latin typeface="Bahnschrift SemiLight Condensed" panose="020B0502040204020203" pitchFamily="34" charset="0"/>
                <a:cs typeface="Calibri"/>
              </a:rPr>
              <a:t>d</a:t>
            </a:r>
            <a:r>
              <a:rPr lang="el-GR" sz="4800" b="1" dirty="0" err="1">
                <a:latin typeface="Bahnschrift SemiLight Condensed" panose="020B0502040204020203" pitchFamily="34" charset="0"/>
                <a:cs typeface="Calibri"/>
              </a:rPr>
              <a:t>omino</a:t>
            </a:r>
            <a:endParaRPr lang="el-GR" sz="48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670090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κίτρινο&#10;&#10;Περιγραφή που δημιουργήθηκε αυτόματα">
            <a:extLst>
              <a:ext uri="{FF2B5EF4-FFF2-40B4-BE49-F238E27FC236}">
                <a16:creationId xmlns:a16="http://schemas.microsoft.com/office/drawing/2014/main" id="{C1C539E5-B7F7-E920-BBE1-D29FB3D71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229" y="166280"/>
            <a:ext cx="8709541" cy="65254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D472A1-BF63-5E65-5E90-A1C926EFC686}"/>
              </a:ext>
            </a:extLst>
          </p:cNvPr>
          <p:cNvSpPr txBox="1"/>
          <p:nvPr/>
        </p:nvSpPr>
        <p:spPr>
          <a:xfrm>
            <a:off x="8181623" y="5599288"/>
            <a:ext cx="4013199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l’oi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531533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κίτρινο&#10;&#10;Περιγραφή που δημιουργήθηκε αυτόματα">
            <a:extLst>
              <a:ext uri="{FF2B5EF4-FFF2-40B4-BE49-F238E27FC236}">
                <a16:creationId xmlns:a16="http://schemas.microsoft.com/office/drawing/2014/main" id="{68DB1137-DAA4-4A5D-8A34-35EA74411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040" y="126436"/>
            <a:ext cx="8747920" cy="6605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CA328F-C514-B810-1DA0-B1C611046B18}"/>
              </a:ext>
            </a:extLst>
          </p:cNvPr>
          <p:cNvSpPr txBox="1"/>
          <p:nvPr/>
        </p:nvSpPr>
        <p:spPr>
          <a:xfrm>
            <a:off x="8661400" y="5655733"/>
            <a:ext cx="3533422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 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415622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AFC8F5C1-7065-0668-B303-EC975391E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770" y="199976"/>
            <a:ext cx="8022460" cy="64580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651078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8030" y="1600200"/>
            <a:ext cx="4430621" cy="3407286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br>
              <a:rPr lang="en-US" sz="4000" kern="1200" dirty="0">
                <a:latin typeface="Comic Sans MS"/>
              </a:rPr>
            </a:br>
            <a:br>
              <a:rPr lang="en-US" sz="6000" kern="1200" dirty="0">
                <a:latin typeface="Bahnschrift SemiLight Condensed" panose="020B0502040204020203" pitchFamily="34" charset="0"/>
              </a:rPr>
            </a:br>
            <a:r>
              <a:rPr lang="en-US" sz="6700" b="1" dirty="0">
                <a:latin typeface="Bahnschrift SemiLight Condensed" panose="020B0502040204020203" pitchFamily="34" charset="0"/>
                <a:cs typeface="Calibri Light"/>
              </a:rPr>
              <a:t>"La fête de Francophonie"</a:t>
            </a:r>
            <a:br>
              <a:rPr lang="en-US" sz="6000" dirty="0">
                <a:latin typeface="Bahnschrift SemiLight Condensed" panose="020B0502040204020203" pitchFamily="34" charset="0"/>
              </a:rPr>
            </a:br>
            <a:r>
              <a:rPr lang="en-US" sz="4000" kern="1200" dirty="0">
                <a:latin typeface="+mj-lt"/>
                <a:ea typeface="+mj-ea"/>
                <a:cs typeface="+mj-cs"/>
              </a:rPr>
              <a:t> </a:t>
            </a:r>
            <a:br>
              <a:rPr lang="en-US" sz="4000" kern="1200" dirty="0"/>
            </a:br>
            <a:endParaRPr lang="en-US" sz="4000" kern="1200" dirty="0">
              <a:latin typeface="+mj-lt"/>
              <a:cs typeface="Calibri Light" panose="020F0302020204030204"/>
            </a:endParaRPr>
          </a:p>
        </p:txBody>
      </p:sp>
      <p:pic>
        <p:nvPicPr>
          <p:cNvPr id="6" name="Εικόνα 6">
            <a:extLst>
              <a:ext uri="{FF2B5EF4-FFF2-40B4-BE49-F238E27FC236}">
                <a16:creationId xmlns:a16="http://schemas.microsoft.com/office/drawing/2014/main" id="{2DCD9A78-EBDF-A211-0593-C007A962C6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177" y="7042"/>
            <a:ext cx="4859866" cy="6886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241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4" descr="Εικόνα που περιέχει κείμενο, εσωτερικό, αρκετά&#10;&#10;Περιγραφή που δημιουργήθηκε αυτόματα">
            <a:extLst>
              <a:ext uri="{FF2B5EF4-FFF2-40B4-BE49-F238E27FC236}">
                <a16:creationId xmlns:a16="http://schemas.microsoft.com/office/drawing/2014/main" id="{161C8B31-64FE-F208-EC2C-0D596165F2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780" y="139495"/>
            <a:ext cx="10378440" cy="65790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51A63CBB-F012-6D61-540D-E7F9D78ED78C}"/>
              </a:ext>
            </a:extLst>
          </p:cNvPr>
          <p:cNvSpPr txBox="1"/>
          <p:nvPr/>
        </p:nvSpPr>
        <p:spPr>
          <a:xfrm>
            <a:off x="6606540" y="5683955"/>
            <a:ext cx="5791200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</a:p>
        </p:txBody>
      </p:sp>
    </p:spTree>
    <p:extLst>
      <p:ext uri="{BB962C8B-B14F-4D97-AF65-F5344CB8AC3E}">
        <p14:creationId xmlns:p14="http://schemas.microsoft.com/office/powerpoint/2010/main" val="8054860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εσωτερικό, άτομο, πλήθος&#10;&#10;Περιγραφή που δημιουργήθηκε αυτόματα">
            <a:extLst>
              <a:ext uri="{FF2B5EF4-FFF2-40B4-BE49-F238E27FC236}">
                <a16:creationId xmlns:a16="http://schemas.microsoft.com/office/drawing/2014/main" id="{48603161-CCDC-487F-A40D-4F9D7E525A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041" y="142600"/>
            <a:ext cx="10385918" cy="657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01447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πλήθος&#10;&#10;Περιγραφή που δημιουργήθηκε αυτόματα">
            <a:extLst>
              <a:ext uri="{FF2B5EF4-FFF2-40B4-BE49-F238E27FC236}">
                <a16:creationId xmlns:a16="http://schemas.microsoft.com/office/drawing/2014/main" id="{024297CB-4651-BB14-8F2D-35876C8DAC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447" y="177187"/>
            <a:ext cx="10623106" cy="65036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01F19E-0D14-D9CD-C0A2-013D3FCDE84C}"/>
              </a:ext>
            </a:extLst>
          </p:cNvPr>
          <p:cNvSpPr txBox="1"/>
          <p:nvPr/>
        </p:nvSpPr>
        <p:spPr>
          <a:xfrm>
            <a:off x="8649688" y="5580379"/>
            <a:ext cx="3542312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28759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δάπεδ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475011A5-8D60-CCA2-AAE3-4219093E0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753" y="119523"/>
            <a:ext cx="9100494" cy="66189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1E2649-32DF-5C59-C25B-E8B82A446848}"/>
              </a:ext>
            </a:extLst>
          </p:cNvPr>
          <p:cNvSpPr txBox="1"/>
          <p:nvPr/>
        </p:nvSpPr>
        <p:spPr>
          <a:xfrm>
            <a:off x="6629401" y="5627510"/>
            <a:ext cx="5565421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la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marelle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286943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άτομο, δάπεδο, εσωτερικό, παιδί&#10;&#10;Περιγραφή που δημιουργήθηκε αυτόματα">
            <a:extLst>
              <a:ext uri="{FF2B5EF4-FFF2-40B4-BE49-F238E27FC236}">
                <a16:creationId xmlns:a16="http://schemas.microsoft.com/office/drawing/2014/main" id="{307C89BD-6380-5B8C-9C65-C60995F80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059" y="186855"/>
            <a:ext cx="8587881" cy="64842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480535-92D5-C433-FFB4-3E8945EF4931}"/>
              </a:ext>
            </a:extLst>
          </p:cNvPr>
          <p:cNvSpPr txBox="1"/>
          <p:nvPr/>
        </p:nvSpPr>
        <p:spPr>
          <a:xfrm>
            <a:off x="7515578" y="5390021"/>
            <a:ext cx="4676422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Domino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02072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άτομο, εσωτερικό, άτομα&#10;&#10;Περιγραφή που δημιουργήθηκε αυτόματα">
            <a:extLst>
              <a:ext uri="{FF2B5EF4-FFF2-40B4-BE49-F238E27FC236}">
                <a16:creationId xmlns:a16="http://schemas.microsoft.com/office/drawing/2014/main" id="{7C8B4749-60C3-112D-94F8-5DF0979B2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216" y="127029"/>
            <a:ext cx="8705567" cy="6603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EF8ACF-C514-5130-AFDD-DFF0B0CDD0B0}"/>
              </a:ext>
            </a:extLst>
          </p:cNvPr>
          <p:cNvSpPr txBox="1"/>
          <p:nvPr/>
        </p:nvSpPr>
        <p:spPr>
          <a:xfrm>
            <a:off x="7178040" y="5225203"/>
            <a:ext cx="6465570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  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mémoire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  <a:endParaRPr lang="el-GR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2023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95911827-A183-36C0-497C-94BACAAD59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2658" y="163039"/>
            <a:ext cx="9746684" cy="6531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F3BDDA3B-0A51-4CE2-CFB4-00210D71D79D}"/>
              </a:ext>
            </a:extLst>
          </p:cNvPr>
          <p:cNvSpPr txBox="1"/>
          <p:nvPr/>
        </p:nvSpPr>
        <p:spPr>
          <a:xfrm>
            <a:off x="9014177" y="5655733"/>
            <a:ext cx="3180645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96366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0F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άτομο, δάπεδ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ADDF2968-CD79-3008-2630-359D02F4CF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79" y="127769"/>
            <a:ext cx="10981841" cy="66024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6484828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B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6010" y="1680210"/>
            <a:ext cx="5432651" cy="2834640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latin typeface="Comic Sans MS"/>
                <a:cs typeface="Calibri Light"/>
              </a:rPr>
              <a:t>"</a:t>
            </a:r>
            <a:r>
              <a:rPr lang="en-US" b="1" dirty="0" err="1">
                <a:latin typeface="Comic Sans MS"/>
                <a:cs typeface="Calibri Light"/>
              </a:rPr>
              <a:t>Jouons</a:t>
            </a:r>
            <a:r>
              <a:rPr lang="en-US" b="1" dirty="0">
                <a:latin typeface="Comic Sans MS"/>
                <a:cs typeface="Calibri Light"/>
              </a:rPr>
              <a:t> avec les métiers"</a:t>
            </a:r>
            <a:endParaRPr lang="en-US" sz="3200" kern="1200" dirty="0">
              <a:latin typeface="+mj-lt"/>
              <a:cs typeface="Calibri Light" panose="020F0302020204030204"/>
            </a:endParaRPr>
          </a:p>
        </p:txBody>
      </p:sp>
      <p:pic>
        <p:nvPicPr>
          <p:cNvPr id="2" name="Εικόνα 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E608810B-2527-AD8F-4654-700C681DAD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734" y="3472"/>
            <a:ext cx="4789311" cy="6851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20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B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σκηνή&#10;&#10;Περιγραφή που δημιουργήθηκε αυτόματα">
            <a:extLst>
              <a:ext uri="{FF2B5EF4-FFF2-40B4-BE49-F238E27FC236}">
                <a16:creationId xmlns:a16="http://schemas.microsoft.com/office/drawing/2014/main" id="{4A93538B-6ABA-F7DF-1B29-2444F6B830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0273" y="158643"/>
            <a:ext cx="9511453" cy="65407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D615A2-4016-7520-3D51-8E87F5CE6CAF}"/>
              </a:ext>
            </a:extLst>
          </p:cNvPr>
          <p:cNvSpPr txBox="1"/>
          <p:nvPr/>
        </p:nvSpPr>
        <p:spPr>
          <a:xfrm>
            <a:off x="7588954" y="5599288"/>
            <a:ext cx="4605866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</a:p>
        </p:txBody>
      </p:sp>
    </p:spTree>
    <p:extLst>
      <p:ext uri="{BB962C8B-B14F-4D97-AF65-F5344CB8AC3E}">
        <p14:creationId xmlns:p14="http://schemas.microsoft.com/office/powerpoint/2010/main" val="33452736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B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F74BE657-0EAB-2E91-6A26-827AE4AA82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1511" y="-4724"/>
            <a:ext cx="8049244" cy="6869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76F094-2BE9-F0C7-651F-40ABF5B1F1AA}"/>
              </a:ext>
            </a:extLst>
          </p:cNvPr>
          <p:cNvSpPr txBox="1"/>
          <p:nvPr/>
        </p:nvSpPr>
        <p:spPr>
          <a:xfrm>
            <a:off x="9239954" y="5740399"/>
            <a:ext cx="2954868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1913494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B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βασίλισσα&#10;&#10;Περιγραφή που δημιουργήθηκε αυτόματα">
            <a:extLst>
              <a:ext uri="{FF2B5EF4-FFF2-40B4-BE49-F238E27FC236}">
                <a16:creationId xmlns:a16="http://schemas.microsoft.com/office/drawing/2014/main" id="{CB37B7AE-8FC0-F5A7-369F-97CAF575DE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1966" y="169297"/>
            <a:ext cx="8688068" cy="65194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71615B-85C0-B4A8-2685-1FBE7C5B81E2}"/>
              </a:ext>
            </a:extLst>
          </p:cNvPr>
          <p:cNvSpPr txBox="1"/>
          <p:nvPr/>
        </p:nvSpPr>
        <p:spPr>
          <a:xfrm>
            <a:off x="7899400" y="5825066"/>
            <a:ext cx="4295423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Bingo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693367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B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εσωτερικό, κίτρινο&#10;&#10;Περιγραφή που δημιουργήθηκε αυτόματα">
            <a:extLst>
              <a:ext uri="{FF2B5EF4-FFF2-40B4-BE49-F238E27FC236}">
                <a16:creationId xmlns:a16="http://schemas.microsoft.com/office/drawing/2014/main" id="{1B25BFC1-9ED9-5C76-68AC-804D78E62E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332" y="109291"/>
            <a:ext cx="8793335" cy="66394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9DA11C-2BD7-E00F-7708-6836BB90AE30}"/>
              </a:ext>
            </a:extLst>
          </p:cNvPr>
          <p:cNvSpPr txBox="1"/>
          <p:nvPr/>
        </p:nvSpPr>
        <p:spPr>
          <a:xfrm>
            <a:off x="8181623" y="5599288"/>
            <a:ext cx="4013199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de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l'o</a:t>
            </a:r>
            <a:r>
              <a:rPr lang="fr-CA" sz="4400" b="1" dirty="0" err="1">
                <a:latin typeface="Bahnschrift SemiLight Condensed" panose="020B0502040204020203" pitchFamily="34" charset="0"/>
                <a:cs typeface="Calibri"/>
              </a:rPr>
              <a:t>ie</a:t>
            </a:r>
            <a:endParaRPr lang="el-GR" sz="4400" b="1" i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612612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B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γραφείο&#10;&#10;Περιγραφή που δημιουργήθηκε αυτόματα">
            <a:extLst>
              <a:ext uri="{FF2B5EF4-FFF2-40B4-BE49-F238E27FC236}">
                <a16:creationId xmlns:a16="http://schemas.microsoft.com/office/drawing/2014/main" id="{69F328CC-5703-4B98-B720-6FC2F0744F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187" y="155796"/>
            <a:ext cx="8683625" cy="65464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3AF027-9C7E-F285-F29B-DF64DEACD036}"/>
              </a:ext>
            </a:extLst>
          </p:cNvPr>
          <p:cNvSpPr txBox="1"/>
          <p:nvPr/>
        </p:nvSpPr>
        <p:spPr>
          <a:xfrm>
            <a:off x="9014177" y="5655733"/>
            <a:ext cx="3180645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64549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B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2" descr="Εικόνα που περιέχει κείμενο, άτομο, δάπεδ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8DA74BF9-1B7D-29B3-BED6-6DE3351640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1871" y="100257"/>
            <a:ext cx="8788258" cy="66574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455764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0DAEF47-4CFE-420C-957D-5C065FF91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7950" y="928670"/>
            <a:ext cx="5173571" cy="5000659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r>
              <a:rPr lang="en-US" sz="5400" b="1" dirty="0" err="1">
                <a:latin typeface="Bahnschrift SemiLight Condensed" panose="020B0502040204020203" pitchFamily="34" charset="0"/>
                <a:cs typeface="Calibri Light"/>
              </a:rPr>
              <a:t>Jouons</a:t>
            </a: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 avec les </a:t>
            </a:r>
            <a:r>
              <a:rPr lang="en-US" sz="5400" b="1" dirty="0" err="1">
                <a:latin typeface="Bahnschrift SemiLight Condensed" panose="020B0502040204020203" pitchFamily="34" charset="0"/>
                <a:cs typeface="Calibri Light"/>
              </a:rPr>
              <a:t>animaux</a:t>
            </a: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 de la </a:t>
            </a:r>
            <a:r>
              <a:rPr lang="en-US" sz="5400" b="1" dirty="0" err="1">
                <a:latin typeface="Bahnschrift SemiLight Condensed" panose="020B0502040204020203" pitchFamily="34" charset="0"/>
                <a:cs typeface="Calibri Light"/>
              </a:rPr>
              <a:t>ferme</a:t>
            </a:r>
            <a:r>
              <a:rPr lang="en-US" sz="5400" b="1" dirty="0">
                <a:latin typeface="Bahnschrift SemiLight Condensed" panose="020B0502040204020203" pitchFamily="34" charset="0"/>
                <a:cs typeface="Calibri Light"/>
              </a:rPr>
              <a:t>"</a:t>
            </a:r>
            <a:endParaRPr lang="en-US" sz="4800" kern="1200" dirty="0">
              <a:latin typeface="Bahnschrift SemiLight Condensed" panose="020B0502040204020203" pitchFamily="34" charset="0"/>
              <a:cs typeface="Calibri Light" panose="020F0302020204030204"/>
            </a:endParaRPr>
          </a:p>
        </p:txBody>
      </p:sp>
      <p:pic>
        <p:nvPicPr>
          <p:cNvPr id="3" name="Εικόνα 4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439FA25D-1878-B38D-FB05-2855098102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407" y="0"/>
            <a:ext cx="4831644" cy="6857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53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άτομο, εσωτερικό, σκηνή&#10;&#10;Περιγραφή που δημιουργήθηκε αυτόματα">
            <a:extLst>
              <a:ext uri="{FF2B5EF4-FFF2-40B4-BE49-F238E27FC236}">
                <a16:creationId xmlns:a16="http://schemas.microsoft.com/office/drawing/2014/main" id="{3457BF3E-E0CF-F10B-71D2-687C9FDAA6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4909" y="152693"/>
            <a:ext cx="8702181" cy="65526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55B3D-73AB-CE07-B1F7-B8D34071321A}"/>
              </a:ext>
            </a:extLst>
          </p:cNvPr>
          <p:cNvSpPr txBox="1"/>
          <p:nvPr/>
        </p:nvSpPr>
        <p:spPr>
          <a:xfrm>
            <a:off x="7588954" y="5599288"/>
            <a:ext cx="460586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Sensibilisation</a:t>
            </a:r>
          </a:p>
        </p:txBody>
      </p:sp>
    </p:spTree>
    <p:extLst>
      <p:ext uri="{BB962C8B-B14F-4D97-AF65-F5344CB8AC3E}">
        <p14:creationId xmlns:p14="http://schemas.microsoft.com/office/powerpoint/2010/main" val="161214190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, βιβλίο, ράφι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FBB4F0DC-FF23-9460-D0BA-B0650B92F8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801" y="89337"/>
            <a:ext cx="8258398" cy="6679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886439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0D784AC7-4CAC-DD32-0F8E-7842DE3080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4767" y="126333"/>
            <a:ext cx="6362465" cy="66053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529CA0-99D7-42F1-0A32-9D1B63095275}"/>
              </a:ext>
            </a:extLst>
          </p:cNvPr>
          <p:cNvSpPr txBox="1"/>
          <p:nvPr/>
        </p:nvSpPr>
        <p:spPr>
          <a:xfrm>
            <a:off x="8526780" y="5740399"/>
            <a:ext cx="3668042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Chanson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4456988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>
            <a:extLst>
              <a:ext uri="{FF2B5EF4-FFF2-40B4-BE49-F238E27FC236}">
                <a16:creationId xmlns:a16="http://schemas.microsoft.com/office/drawing/2014/main" id="{2A0E422D-30B7-A32C-FACD-7F662181FE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7003" y="122947"/>
            <a:ext cx="8797994" cy="66121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858539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>
            <a:extLst>
              <a:ext uri="{FF2B5EF4-FFF2-40B4-BE49-F238E27FC236}">
                <a16:creationId xmlns:a16="http://schemas.microsoft.com/office/drawing/2014/main" id="{E99B4A50-274D-E0BF-933C-43DA28367C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923" y="148818"/>
            <a:ext cx="8756154" cy="65603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EE8F4D-C93E-C765-C83E-247AD31237B0}"/>
              </a:ext>
            </a:extLst>
          </p:cNvPr>
          <p:cNvSpPr txBox="1"/>
          <p:nvPr/>
        </p:nvSpPr>
        <p:spPr>
          <a:xfrm>
            <a:off x="8181623" y="5599288"/>
            <a:ext cx="4013199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de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l'oi</a:t>
            </a:r>
            <a:r>
              <a:rPr lang="fr-CA" sz="4400" b="1" dirty="0">
                <a:latin typeface="Bahnschrift SemiLight Condensed" panose="020B0502040204020203" pitchFamily="34" charset="0"/>
                <a:cs typeface="Calibri"/>
              </a:rPr>
              <a:t>e</a:t>
            </a:r>
            <a:endParaRPr lang="el-GR" sz="4400" b="1" i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5348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άτομ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8A86C502-2B19-25AD-8308-B6B813BABC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6334" y="137475"/>
            <a:ext cx="8759331" cy="65830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0A4027-F56E-9CE9-55D4-4EE856A882CF}"/>
              </a:ext>
            </a:extLst>
          </p:cNvPr>
          <p:cNvSpPr txBox="1"/>
          <p:nvPr/>
        </p:nvSpPr>
        <p:spPr>
          <a:xfrm>
            <a:off x="7899400" y="5825066"/>
            <a:ext cx="4295423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 de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Bingo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3707357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άτομο, εσωτερικό, κορίτσι, πολύχρωμος&#10;&#10;Περιγραφή που δημιουργήθηκε αυτόματα">
            <a:extLst>
              <a:ext uri="{FF2B5EF4-FFF2-40B4-BE49-F238E27FC236}">
                <a16:creationId xmlns:a16="http://schemas.microsoft.com/office/drawing/2014/main" id="{C5E1DA57-3B37-100E-B875-B9B6CDD529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0535" y="145504"/>
            <a:ext cx="8710929" cy="65669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5ED26D-FBA4-8275-FEA4-3C4C2098A522}"/>
              </a:ext>
            </a:extLst>
          </p:cNvPr>
          <p:cNvSpPr txBox="1"/>
          <p:nvPr/>
        </p:nvSpPr>
        <p:spPr>
          <a:xfrm>
            <a:off x="7840980" y="5568103"/>
            <a:ext cx="4351020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  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Jeu</a:t>
            </a:r>
            <a:r>
              <a:rPr lang="el-GR" sz="4400" b="1" dirty="0">
                <a:latin typeface="Bahnschrift SemiLight Condensed" panose="020B0502040204020203" pitchFamily="34" charset="0"/>
                <a:cs typeface="Calibri"/>
              </a:rPr>
              <a:t> de</a:t>
            </a:r>
            <a:r>
              <a:rPr lang="en-US" sz="4400" b="1" dirty="0">
                <a:latin typeface="Bahnschrift SemiLight Condensed" panose="020B0502040204020203" pitchFamily="34" charset="0"/>
                <a:cs typeface="Calibri"/>
              </a:rPr>
              <a:t> </a:t>
            </a:r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mémoire</a:t>
            </a:r>
            <a:r>
              <a:rPr lang="el-GR" sz="4400" b="1" i="1" dirty="0">
                <a:latin typeface="Bahnschrift SemiLight Condensed" panose="020B0502040204020203" pitchFamily="34" charset="0"/>
                <a:cs typeface="Calibri"/>
              </a:rPr>
              <a:t> </a:t>
            </a:r>
            <a:endParaRPr lang="el-GR" dirty="0">
              <a:latin typeface="Bahnschrift Semi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4677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3" descr="Εικόνα που περιέχει άτομ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7718E265-873F-35FE-F7CE-4982C893AC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095" y="198600"/>
            <a:ext cx="9805810" cy="6460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36A2EBA-22BF-4D3B-31FB-E85D682F65FC}"/>
              </a:ext>
            </a:extLst>
          </p:cNvPr>
          <p:cNvSpPr txBox="1"/>
          <p:nvPr/>
        </p:nvSpPr>
        <p:spPr>
          <a:xfrm>
            <a:off x="9014177" y="5655733"/>
            <a:ext cx="3180645" cy="76944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 err="1">
                <a:latin typeface="Bahnschrift SemiLight Condensed" panose="020B0502040204020203" pitchFamily="34" charset="0"/>
                <a:cs typeface="Calibri"/>
              </a:rPr>
              <a:t>Bricolage</a:t>
            </a:r>
            <a:endParaRPr lang="el-GR" sz="4400" b="1" dirty="0">
              <a:latin typeface="Bahnschrift SemiLight Condensed" panose="020B0502040204020203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751115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 descr="Εικόνα που περιέχει άτομο, δάπεδο, εσωτερικό, τοίχος&#10;&#10;Περιγραφή που δημιουργήθηκε αυτόματα">
            <a:extLst>
              <a:ext uri="{FF2B5EF4-FFF2-40B4-BE49-F238E27FC236}">
                <a16:creationId xmlns:a16="http://schemas.microsoft.com/office/drawing/2014/main" id="{1D97480D-0CB5-988F-6EBE-AE20B6516A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1297" y="75001"/>
            <a:ext cx="8884162" cy="67079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522163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341134" y="1513352"/>
            <a:ext cx="2346465" cy="130087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244" y="366957"/>
            <a:ext cx="1109710" cy="110831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7244" y="2913903"/>
            <a:ext cx="1172341" cy="103019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889968" y="486376"/>
            <a:ext cx="8412064" cy="443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8"/>
              </a:lnSpc>
            </a:pP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Τα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ξιδεύουμε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με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την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Τέχνη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και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τον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n-US" sz="2684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Λόγο</a:t>
            </a:r>
            <a:r>
              <a:rPr lang="en-US" sz="2684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2021-2022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21766" y="-5225"/>
            <a:ext cx="2470234" cy="1852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0302032" y="4593061"/>
            <a:ext cx="1889969" cy="2298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2053561">
            <a:off x="-555497" y="4566417"/>
            <a:ext cx="2911812" cy="2645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628900" y="5072552"/>
            <a:ext cx="3026717" cy="17854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2297724">
            <a:off x="9988774" y="1490509"/>
            <a:ext cx="2732679" cy="306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18988" y="4698167"/>
            <a:ext cx="3983044" cy="1873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708B569-9FFB-137D-9FBD-E4B5A4F135A0}"/>
              </a:ext>
            </a:extLst>
          </p:cNvPr>
          <p:cNvSpPr txBox="1"/>
          <p:nvPr/>
        </p:nvSpPr>
        <p:spPr>
          <a:xfrm>
            <a:off x="1064542" y="1450005"/>
            <a:ext cx="10062915" cy="320413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9600" b="1" i="1" dirty="0">
                <a:latin typeface="Bradley Hand ITC" panose="03070402050302030203" pitchFamily="66" charset="0"/>
                <a:ea typeface="+mj-ea"/>
                <a:cs typeface="+mj-cs"/>
              </a:rPr>
              <a:t>Merci beaucoup !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b="1" i="1" dirty="0">
              <a:latin typeface="Comic Sans MS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284500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Πίνακας 2">
            <a:extLst>
              <a:ext uri="{FF2B5EF4-FFF2-40B4-BE49-F238E27FC236}">
                <a16:creationId xmlns:a16="http://schemas.microsoft.com/office/drawing/2014/main" id="{91CB7A19-80CB-99EF-3E51-3E82019A4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294592"/>
              </p:ext>
            </p:extLst>
          </p:nvPr>
        </p:nvGraphicFramePr>
        <p:xfrm>
          <a:off x="299356" y="54704"/>
          <a:ext cx="11593287" cy="67485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28304">
                  <a:extLst>
                    <a:ext uri="{9D8B030D-6E8A-4147-A177-3AD203B41FA5}">
                      <a16:colId xmlns:a16="http://schemas.microsoft.com/office/drawing/2014/main" val="4107965746"/>
                    </a:ext>
                  </a:extLst>
                </a:gridCol>
                <a:gridCol w="1868340">
                  <a:extLst>
                    <a:ext uri="{9D8B030D-6E8A-4147-A177-3AD203B41FA5}">
                      <a16:colId xmlns:a16="http://schemas.microsoft.com/office/drawing/2014/main" val="3949387199"/>
                    </a:ext>
                  </a:extLst>
                </a:gridCol>
                <a:gridCol w="4199771">
                  <a:extLst>
                    <a:ext uri="{9D8B030D-6E8A-4147-A177-3AD203B41FA5}">
                      <a16:colId xmlns:a16="http://schemas.microsoft.com/office/drawing/2014/main" val="2908816969"/>
                    </a:ext>
                  </a:extLst>
                </a:gridCol>
                <a:gridCol w="1596872">
                  <a:extLst>
                    <a:ext uri="{9D8B030D-6E8A-4147-A177-3AD203B41FA5}">
                      <a16:colId xmlns:a16="http://schemas.microsoft.com/office/drawing/2014/main" val="2160171048"/>
                    </a:ext>
                  </a:extLst>
                </a:gridCol>
              </a:tblGrid>
              <a:tr h="367336">
                <a:tc gridSpan="4">
                  <a:txBody>
                    <a:bodyPr/>
                    <a:lstStyle/>
                    <a:p>
                      <a:pPr algn="ctr"/>
                      <a:r>
                        <a:rPr lang="el-GR"/>
                        <a:t>ΣΥΜΜΕΤΕΧΟΥΣΕΣ ΦΟΙΤΗΤΡΙΕΣ/ΣΥΜΜΕΤΕΧΟΝΤΕΣ ΦΟΙΤΗΤΕΣ</a:t>
                      </a:r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95051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Μαρία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Αγγελάκη</a:t>
                      </a:r>
                    </a:p>
                    <a:p>
                      <a:pPr algn="ctr" fontAlgn="b"/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1 εργαστήριο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Κυριακή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Κώσταρου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2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ΤΕΕΠΗ, 1 εργαστήριο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2341304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Νεφέλη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Αδαμοπούλου</a:t>
                      </a: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ΠΤΔΕ, 1 εργαστήριο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Ευαγγελία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Λαλανίτη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1 εργαστήριο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52737568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Ελένη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Ανδρώνη</a:t>
                      </a:r>
                      <a:endParaRPr lang="el-GR" sz="15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/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1 εργαστήριο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Καλλιόπη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Λυγούρα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2 εργαστήρια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75985555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Ουρανία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Βαΐλου</a:t>
                      </a:r>
                      <a:endParaRPr lang="el-GR" sz="15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1 εργαστήριο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Μαρία Μαρκάκη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3 εργαστήρια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9759714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Μαρία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Βραχιώλια</a:t>
                      </a:r>
                      <a:endParaRPr lang="el-GR" sz="15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ΠΤΔΕ, 1 εργαστήριο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Αλεξάνδρα Μήτση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ΤΕΕΠΗ, 1 εργαστήριο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17474356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Δροσιά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Γεωργιάδου</a:t>
                      </a: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ΠΤΔΕ, 3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Ειρήνη Μπορτόνε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4 εργαστήρια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6725017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Ελένη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Γιαμακίδου</a:t>
                      </a:r>
                      <a:endParaRPr lang="el-GR" sz="15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7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Στυλιανή-Σοφία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Παϊταρίδου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ΤΕΕΠΗ, 1 εργαστήριο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51140549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Ευαγγελία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Γκούλη</a:t>
                      </a:r>
                      <a:endParaRPr lang="el-GR" sz="15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ΠΤΔΕ, 2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Ελένη Πανταζή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4 εργαστήρια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6876675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Μαριλίζα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Δημοφίλου</a:t>
                      </a:r>
                      <a:endParaRPr lang="el-GR" sz="15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2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Παναγιώτης Πασσάς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1 εργαστήριο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373639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Ιωάννα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Ζαραβίγκα</a:t>
                      </a:r>
                      <a:endParaRPr lang="el-GR" sz="1500" b="0" u="none" strike="noStrike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1 εργαστήριο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Πέγκυ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Σδράλη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1 εργαστήριο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9165769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Ελπίδα Ζούλια</a:t>
                      </a: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ΠΤΔΕ, 3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Αναστασία Σταμάτη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1 εργαστήριο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730896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Αλεξάνδρα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Θεοδώρου</a:t>
                      </a:r>
                    </a:p>
                    <a:p>
                      <a:pPr algn="ctr" fontAlgn="b"/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4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Δελμήνα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Χτενέλλη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ΠΤΔΕ, 3 εργαστήρια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03219327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Βαΐα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Θωμαΐδου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ΤΕΕΠΗ, 7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5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Ραφαηλία</a:t>
                      </a:r>
                      <a:r>
                        <a:rPr kumimoji="0" lang="el-GR" sz="15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 Λαζαράκη</a:t>
                      </a:r>
                      <a:endParaRPr kumimoji="0" lang="el-GR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200" dirty="0"/>
                        <a:t>ΤΕΕΠΗ, 2 εργαστήρια</a:t>
                      </a:r>
                      <a:endParaRPr lang="el-GR" sz="1200" dirty="0">
                        <a:latin typeface="+mn-lt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5168432"/>
                  </a:ext>
                </a:extLst>
              </a:tr>
              <a:tr h="4474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Αικατερίνη</a:t>
                      </a:r>
                      <a:r>
                        <a:rPr lang="en-US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l-GR" sz="15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Καζακλή</a:t>
                      </a:r>
                      <a:endParaRPr lang="el-G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ΠΤΔΕ,  3 εργαστήρια</a:t>
                      </a:r>
                      <a:endParaRPr lang="el-G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l-GR" sz="1400" dirty="0"/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l-GR" sz="14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638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409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</TotalTime>
  <Words>592</Words>
  <Application>Microsoft Office PowerPoint</Application>
  <PresentationFormat>Ευρεία οθόνη</PresentationFormat>
  <Paragraphs>226</Paragraphs>
  <Slides>93</Slides>
  <Notes>93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93</vt:i4>
      </vt:variant>
    </vt:vector>
  </HeadingPairs>
  <TitlesOfParts>
    <vt:vector size="100" baseType="lpstr">
      <vt:lpstr>Arial</vt:lpstr>
      <vt:lpstr>Bahnschrift SemiLight Condensed</vt:lpstr>
      <vt:lpstr>Bradley Hand ITC</vt:lpstr>
      <vt:lpstr>Calibri</vt:lpstr>
      <vt:lpstr>Calibri Light</vt:lpstr>
      <vt:lpstr>Comic Sans MS</vt:lpstr>
      <vt:lpstr>Office Theme</vt:lpstr>
      <vt:lpstr>Παρουσίαση του PowerPoint</vt:lpstr>
      <vt:lpstr>  "Jouons avec des monuments et des mots I"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"Jouons avec des monuments et des mots II"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"Jouons avec les goûts et les couleurs"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"Jouons avec le conte : Tate la patate, Zaza la chatte.."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"Jouons avec le conte:  Les trois petits cochons"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"Jouons avec les vêtements et les saisons"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"La fête de Noël"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"Jouons avec le corps"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"La fête de Francophonie"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"Jouons avec les métiers"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"Jouons avec les animaux de la ferme"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Μαρία Χατζησάββα</cp:lastModifiedBy>
  <cp:revision>1357</cp:revision>
  <dcterms:created xsi:type="dcterms:W3CDTF">2022-02-23T05:35:56Z</dcterms:created>
  <dcterms:modified xsi:type="dcterms:W3CDTF">2022-06-23T09:29:02Z</dcterms:modified>
</cp:coreProperties>
</file>